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21" r:id="rId3"/>
    <p:sldId id="311" r:id="rId4"/>
    <p:sldId id="259" r:id="rId5"/>
    <p:sldId id="260" r:id="rId6"/>
    <p:sldId id="312" r:id="rId7"/>
    <p:sldId id="261" r:id="rId8"/>
    <p:sldId id="316" r:id="rId9"/>
    <p:sldId id="262" r:id="rId10"/>
    <p:sldId id="263" r:id="rId11"/>
    <p:sldId id="265" r:id="rId12"/>
    <p:sldId id="266" r:id="rId13"/>
    <p:sldId id="268" r:id="rId14"/>
    <p:sldId id="267" r:id="rId15"/>
    <p:sldId id="270" r:id="rId16"/>
    <p:sldId id="289" r:id="rId17"/>
    <p:sldId id="273" r:id="rId1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5380" autoAdjust="0"/>
  </p:normalViewPr>
  <p:slideViewPr>
    <p:cSldViewPr snapToGrid="0">
      <p:cViewPr varScale="1">
        <p:scale>
          <a:sx n="78" d="100"/>
          <a:sy n="78" d="100"/>
        </p:scale>
        <p:origin x="126"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6/17/2021</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‹nº›</a:t>
            </a:fld>
            <a:endParaRPr lang="en-US"/>
          </a:p>
        </p:txBody>
      </p:sp>
    </p:spTree>
    <p:extLst>
      <p:ext uri="{BB962C8B-B14F-4D97-AF65-F5344CB8AC3E}">
        <p14:creationId xmlns:p14="http://schemas.microsoft.com/office/powerpoint/2010/main" val="10703777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‹nº›</a:t>
            </a:fld>
            <a:endParaRPr lang="en-US"/>
          </a:p>
        </p:txBody>
      </p:sp>
    </p:spTree>
    <p:extLst>
      <p:ext uri="{BB962C8B-B14F-4D97-AF65-F5344CB8AC3E}">
        <p14:creationId xmlns:p14="http://schemas.microsoft.com/office/powerpoint/2010/main" val="15453944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‹nº›</a:t>
            </a:fld>
            <a:endParaRPr lang="en-US"/>
          </a:p>
        </p:txBody>
      </p:sp>
    </p:spTree>
    <p:extLst>
      <p:ext uri="{BB962C8B-B14F-4D97-AF65-F5344CB8AC3E}">
        <p14:creationId xmlns:p14="http://schemas.microsoft.com/office/powerpoint/2010/main" val="984144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739619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490378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39486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753879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49852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‹nº›</a:t>
            </a:fld>
            <a:endParaRPr lang="en-US"/>
          </a:p>
        </p:txBody>
      </p:sp>
    </p:spTree>
    <p:extLst>
      <p:ext uri="{BB962C8B-B14F-4D97-AF65-F5344CB8AC3E}">
        <p14:creationId xmlns:p14="http://schemas.microsoft.com/office/powerpoint/2010/main" val="5534101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39089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6/17/2021</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‹nº›</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93202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6/17/2021</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‹nº›</a:t>
            </a:fld>
            <a:endParaRPr lang="en-US" dirty="0"/>
          </a:p>
        </p:txBody>
      </p:sp>
    </p:spTree>
    <p:extLst>
      <p:ext uri="{BB962C8B-B14F-4D97-AF65-F5344CB8AC3E}">
        <p14:creationId xmlns:p14="http://schemas.microsoft.com/office/powerpoint/2010/main" val="35934323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defTabSz="914400" rtl="0" eaLnBrk="1" latinLnBrk="0" hangingPunct="1">
        <a:lnSpc>
          <a:spcPct val="10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gif"/><Relationship Id="rId1" Type="http://schemas.openxmlformats.org/officeDocument/2006/relationships/slideLayout" Target="../slideLayouts/slideLayout2.xml"/><Relationship Id="rId5" Type="http://schemas.openxmlformats.org/officeDocument/2006/relationships/image" Target="../media/image24.gif"/><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https://escolabiblicadominical.org/licoes-biblicas-adulto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7" name="Rectangle 13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1901A76-3E45-4D7B-85F2-45AB14A5F467}"/>
              </a:ext>
            </a:extLst>
          </p:cNvPr>
          <p:cNvSpPr>
            <a:spLocks noGrp="1"/>
          </p:cNvSpPr>
          <p:nvPr>
            <p:ph type="ctrTitle"/>
          </p:nvPr>
        </p:nvSpPr>
        <p:spPr>
          <a:xfrm>
            <a:off x="4434321" y="835413"/>
            <a:ext cx="7211568" cy="3637527"/>
          </a:xfrm>
        </p:spPr>
        <p:txBody>
          <a:bodyPr anchor="b">
            <a:noAutofit/>
          </a:bodyPr>
          <a:lstStyle/>
          <a:p>
            <a:r>
              <a:rPr lang="pt-BR" sz="8000" dirty="0"/>
              <a:t>Lição 12: O Evangelho do Verbo</a:t>
            </a:r>
          </a:p>
        </p:txBody>
      </p:sp>
      <p:sp>
        <p:nvSpPr>
          <p:cNvPr id="3" name="Subtítulo 2">
            <a:extLst>
              <a:ext uri="{FF2B5EF4-FFF2-40B4-BE49-F238E27FC236}">
                <a16:creationId xmlns:a16="http://schemas.microsoft.com/office/drawing/2014/main" id="{1D4E47E2-B889-425A-B4E8-72F0086FEF5D}"/>
              </a:ext>
            </a:extLst>
          </p:cNvPr>
          <p:cNvSpPr>
            <a:spLocks noGrp="1"/>
          </p:cNvSpPr>
          <p:nvPr>
            <p:ph type="subTitle" idx="1"/>
          </p:nvPr>
        </p:nvSpPr>
        <p:spPr>
          <a:xfrm>
            <a:off x="5297760" y="4636008"/>
            <a:ext cx="6251111" cy="1572768"/>
          </a:xfrm>
        </p:spPr>
        <p:txBody>
          <a:bodyPr>
            <a:normAutofit/>
          </a:bodyPr>
          <a:lstStyle/>
          <a:p>
            <a:r>
              <a:rPr lang="pt-BR" b="1" dirty="0"/>
              <a:t>Revista Escola Dominical Betel Jovens Conectar+</a:t>
            </a:r>
          </a:p>
        </p:txBody>
      </p:sp>
      <p:sp>
        <p:nvSpPr>
          <p:cNvPr id="139" name="Rectangle 6">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DB9321"/>
          </a:solidFill>
          <a:ln w="38100" cap="rnd">
            <a:solidFill>
              <a:srgbClr val="DB932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Escola Dominical | Editora Betel - Livraria Evangélica - Edificando a Casa  de Deus">
            <a:extLst>
              <a:ext uri="{FF2B5EF4-FFF2-40B4-BE49-F238E27FC236}">
                <a16:creationId xmlns:a16="http://schemas.microsoft.com/office/drawing/2014/main" id="{3D4C4B7C-11E4-429C-871C-D68F9B69695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5" r="1" b="2024"/>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Imagem 4" descr="Texto&#10;&#10;Descrição gerada automaticamente com confiança baixa">
            <a:extLst>
              <a:ext uri="{FF2B5EF4-FFF2-40B4-BE49-F238E27FC236}">
                <a16:creationId xmlns:a16="http://schemas.microsoft.com/office/drawing/2014/main" id="{7CF11A98-9A40-4301-8BB8-CDF916FD0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672" y="5565913"/>
            <a:ext cx="4413240" cy="826560"/>
          </a:xfrm>
          <a:prstGeom prst="rect">
            <a:avLst/>
          </a:prstGeom>
        </p:spPr>
      </p:pic>
    </p:spTree>
    <p:extLst>
      <p:ext uri="{BB962C8B-B14F-4D97-AF65-F5344CB8AC3E}">
        <p14:creationId xmlns:p14="http://schemas.microsoft.com/office/powerpoint/2010/main" val="4226542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47FE078-015C-467A-9812-EDA31222CCC4}"/>
              </a:ext>
            </a:extLst>
          </p:cNvPr>
          <p:cNvSpPr>
            <a:spLocks noGrp="1"/>
          </p:cNvSpPr>
          <p:nvPr>
            <p:ph type="title"/>
          </p:nvPr>
        </p:nvSpPr>
        <p:spPr>
          <a:xfrm>
            <a:off x="839787" y="365125"/>
            <a:ext cx="10802085" cy="1325563"/>
          </a:xfrm>
        </p:spPr>
        <p:txBody>
          <a:bodyPr>
            <a:normAutofit/>
          </a:bodyPr>
          <a:lstStyle/>
          <a:p>
            <a:r>
              <a:rPr lang="pt-BR" sz="4100" dirty="0"/>
              <a:t>1 - </a:t>
            </a:r>
            <a:r>
              <a:rPr lang="pt-BR" b="1" dirty="0"/>
              <a:t>    DEFININDO O TERMO VERBO</a:t>
            </a:r>
            <a:endParaRPr lang="pt-BR" dirty="0"/>
          </a:p>
        </p:txBody>
      </p:sp>
      <p:sp>
        <p:nvSpPr>
          <p:cNvPr id="5" name="Espaço Reservado para Texto 4">
            <a:extLst>
              <a:ext uri="{FF2B5EF4-FFF2-40B4-BE49-F238E27FC236}">
                <a16:creationId xmlns:a16="http://schemas.microsoft.com/office/drawing/2014/main" id="{C33C44DF-FF99-42EA-9B58-CC3604DB643A}"/>
              </a:ext>
            </a:extLst>
          </p:cNvPr>
          <p:cNvSpPr>
            <a:spLocks noGrp="1"/>
          </p:cNvSpPr>
          <p:nvPr>
            <p:ph type="body" idx="1"/>
          </p:nvPr>
        </p:nvSpPr>
        <p:spPr/>
        <p:txBody>
          <a:bodyPr>
            <a:normAutofit/>
          </a:bodyPr>
          <a:lstStyle/>
          <a:p>
            <a:pPr algn="just"/>
            <a:r>
              <a:rPr lang="pt-BR" dirty="0">
                <a:solidFill>
                  <a:srgbClr val="222222"/>
                </a:solidFill>
                <a:latin typeface="Georgia" panose="02040502050405020303" pitchFamily="18" charset="0"/>
              </a:rPr>
              <a:t>1. </a:t>
            </a:r>
            <a:r>
              <a:rPr lang="pt-BR" dirty="0"/>
              <a:t>O Verbo era Deus</a:t>
            </a:r>
            <a:endParaRPr lang="pt-BR" dirty="0">
              <a:solidFill>
                <a:srgbClr val="2B2B2B"/>
              </a:solidFill>
              <a:latin typeface="Open Sans" panose="020B0806030504020204" pitchFamily="34" charset="0"/>
            </a:endParaRPr>
          </a:p>
        </p:txBody>
      </p:sp>
      <p:sp>
        <p:nvSpPr>
          <p:cNvPr id="7" name="Espaço Reservado para Texto 6">
            <a:extLst>
              <a:ext uri="{FF2B5EF4-FFF2-40B4-BE49-F238E27FC236}">
                <a16:creationId xmlns:a16="http://schemas.microsoft.com/office/drawing/2014/main" id="{CF50570B-E1EE-4654-A962-DB5486343917}"/>
              </a:ext>
            </a:extLst>
          </p:cNvPr>
          <p:cNvSpPr>
            <a:spLocks noGrp="1"/>
          </p:cNvSpPr>
          <p:nvPr>
            <p:ph type="body" sz="quarter" idx="3"/>
          </p:nvPr>
        </p:nvSpPr>
        <p:spPr>
          <a:xfrm>
            <a:off x="6172199" y="1938528"/>
            <a:ext cx="5644297" cy="823912"/>
          </a:xfrm>
        </p:spPr>
        <p:txBody>
          <a:bodyPr>
            <a:normAutofit/>
          </a:bodyPr>
          <a:lstStyle/>
          <a:p>
            <a:r>
              <a:rPr lang="pt-BR" dirty="0">
                <a:solidFill>
                  <a:srgbClr val="222222"/>
                </a:solidFill>
                <a:latin typeface="Georgia" panose="02040502050405020303" pitchFamily="18" charset="0"/>
              </a:rPr>
              <a:t>1.2. </a:t>
            </a:r>
            <a:r>
              <a:rPr lang="pt-BR" dirty="0"/>
              <a:t>O Verbo era cheio de graça e verdade</a:t>
            </a:r>
            <a:endParaRPr lang="pt-BR" b="1" i="0" dirty="0">
              <a:solidFill>
                <a:srgbClr val="2B2B2B"/>
              </a:solidFill>
              <a:effectLst/>
              <a:latin typeface="Open Sans" panose="020B0806030504020204" pitchFamily="34" charset="0"/>
            </a:endParaRPr>
          </a:p>
        </p:txBody>
      </p:sp>
      <p:sp>
        <p:nvSpPr>
          <p:cNvPr id="8" name="Espaço Reservado para Conteúdo 7">
            <a:extLst>
              <a:ext uri="{FF2B5EF4-FFF2-40B4-BE49-F238E27FC236}">
                <a16:creationId xmlns:a16="http://schemas.microsoft.com/office/drawing/2014/main" id="{1C3E39EC-9875-4786-9550-2CFFE30AFBF5}"/>
              </a:ext>
            </a:extLst>
          </p:cNvPr>
          <p:cNvSpPr>
            <a:spLocks noGrp="1"/>
          </p:cNvSpPr>
          <p:nvPr>
            <p:ph sz="quarter" idx="4"/>
          </p:nvPr>
        </p:nvSpPr>
        <p:spPr>
          <a:xfrm>
            <a:off x="6172200" y="2762440"/>
            <a:ext cx="5644296" cy="3566795"/>
          </a:xfrm>
        </p:spPr>
        <p:txBody>
          <a:bodyPr>
            <a:noAutofit/>
          </a:bodyPr>
          <a:lstStyle/>
          <a:p>
            <a:r>
              <a:rPr lang="pt-BR" sz="2000" dirty="0">
                <a:solidFill>
                  <a:srgbClr val="222222"/>
                </a:solidFill>
                <a:latin typeface="Georgia" panose="02040502050405020303" pitchFamily="18" charset="0"/>
              </a:rPr>
              <a:t> narrativa joanina afirma que o Verbo se manifestou cheio de graça e de verdade (</a:t>
            </a:r>
            <a:r>
              <a:rPr lang="pt-BR" sz="2000" dirty="0" err="1">
                <a:solidFill>
                  <a:srgbClr val="222222"/>
                </a:solidFill>
                <a:latin typeface="Georgia" panose="02040502050405020303" pitchFamily="18" charset="0"/>
              </a:rPr>
              <a:t>Jo</a:t>
            </a:r>
            <a:r>
              <a:rPr lang="pt-BR" sz="2000" dirty="0">
                <a:solidFill>
                  <a:srgbClr val="222222"/>
                </a:solidFill>
                <a:latin typeface="Georgia" panose="02040502050405020303" pitchFamily="18" charset="0"/>
              </a:rPr>
              <a:t> 1.14). O significado destas duas expressões demonstra a missão do Verbo vivo entre os homens, pois numa época marcada por legalismo na qual o acesso à religião era privilégio de poucos, Jesus se manifesta com graça (favor imerecido), mostrando que o grande amor de Deus não é privilégio de uma classe, mas de toda humanidade. </a:t>
            </a:r>
            <a:endParaRPr lang="pt-BR" sz="1400" dirty="0"/>
          </a:p>
        </p:txBody>
      </p:sp>
      <p:sp>
        <p:nvSpPr>
          <p:cNvPr id="6" name="Espaço Reservado para Conteúdo 5">
            <a:extLst>
              <a:ext uri="{FF2B5EF4-FFF2-40B4-BE49-F238E27FC236}">
                <a16:creationId xmlns:a16="http://schemas.microsoft.com/office/drawing/2014/main" id="{0AAA693C-6D87-4434-A851-B3B99B17DA52}"/>
              </a:ext>
            </a:extLst>
          </p:cNvPr>
          <p:cNvSpPr>
            <a:spLocks noGrp="1"/>
          </p:cNvSpPr>
          <p:nvPr>
            <p:ph sz="half" idx="2"/>
          </p:nvPr>
        </p:nvSpPr>
        <p:spPr>
          <a:xfrm>
            <a:off x="665164" y="2728671"/>
            <a:ext cx="5529263" cy="4095560"/>
          </a:xfrm>
        </p:spPr>
        <p:txBody>
          <a:bodyPr>
            <a:noAutofit/>
          </a:bodyPr>
          <a:lstStyle/>
          <a:p>
            <a:pPr marL="228600" marR="125095" lvl="1">
              <a:spcBef>
                <a:spcPts val="1000"/>
              </a:spcBef>
              <a:tabLst>
                <a:tab pos="460375" algn="l"/>
              </a:tabLst>
            </a:pPr>
            <a:r>
              <a:rPr lang="pt-BR" sz="2000" dirty="0">
                <a:solidFill>
                  <a:srgbClr val="222222"/>
                </a:solidFill>
                <a:latin typeface="Georgia" panose="02040502050405020303" pitchFamily="18" charset="0"/>
              </a:rPr>
              <a:t>É interessante ver que em Gênesis o texto inicia dizendo que, no princípio, criou Deus, céus e terra (</a:t>
            </a:r>
            <a:r>
              <a:rPr lang="pt-BR" sz="2000" dirty="0" err="1">
                <a:solidFill>
                  <a:srgbClr val="222222"/>
                </a:solidFill>
                <a:latin typeface="Georgia" panose="02040502050405020303" pitchFamily="18" charset="0"/>
              </a:rPr>
              <a:t>Gn</a:t>
            </a:r>
            <a:r>
              <a:rPr lang="pt-BR" sz="2000" dirty="0">
                <a:solidFill>
                  <a:srgbClr val="222222"/>
                </a:solidFill>
                <a:latin typeface="Georgia" panose="02040502050405020303" pitchFamily="18" charset="0"/>
              </a:rPr>
              <a:t> 1.1); no início do Evangelho, encontramos a expressão no princípio era o Verbo (</a:t>
            </a:r>
            <a:r>
              <a:rPr lang="pt-BR" sz="2000" dirty="0" err="1">
                <a:solidFill>
                  <a:srgbClr val="222222"/>
                </a:solidFill>
                <a:latin typeface="Georgia" panose="02040502050405020303" pitchFamily="18" charset="0"/>
              </a:rPr>
              <a:t>Jo</a:t>
            </a:r>
            <a:r>
              <a:rPr lang="pt-BR" sz="2000" dirty="0">
                <a:solidFill>
                  <a:srgbClr val="222222"/>
                </a:solidFill>
                <a:latin typeface="Georgia" panose="02040502050405020303" pitchFamily="18" charset="0"/>
              </a:rPr>
              <a:t> 1.1). A junção das duas passagens evidencia que o Verbo aqui era Jesus, que estava com Deus na criação. O Eterno se revelou através de Seu Filho, mostrando que Jesus é parte da trindade e que tudo o que existe é por causa de Sua existência. </a:t>
            </a:r>
          </a:p>
        </p:txBody>
      </p:sp>
    </p:spTree>
    <p:extLst>
      <p:ext uri="{BB962C8B-B14F-4D97-AF65-F5344CB8AC3E}">
        <p14:creationId xmlns:p14="http://schemas.microsoft.com/office/powerpoint/2010/main" val="15340340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3000"/>
                                        <p:tgtEl>
                                          <p:spTgt spid="5">
                                            <p:txEl>
                                              <p:pRg st="0" end="0"/>
                                            </p:txEl>
                                          </p:spTgt>
                                        </p:tgtEl>
                                      </p:cBhvr>
                                    </p:animEffect>
                                    <p:anim calcmode="lin" valueType="num">
                                      <p:cBhvr>
                                        <p:cTn id="15" dur="3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3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3000"/>
                                        <p:tgtEl>
                                          <p:spTgt spid="6">
                                            <p:txEl>
                                              <p:pRg st="0" end="0"/>
                                            </p:txEl>
                                          </p:spTgt>
                                        </p:tgtEl>
                                      </p:cBhvr>
                                    </p:animEffect>
                                    <p:anim calcmode="lin" valueType="num">
                                      <p:cBhvr>
                                        <p:cTn id="21"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2"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1000"/>
                                        <p:tgtEl>
                                          <p:spTgt spid="7">
                                            <p:txEl>
                                              <p:pRg st="0" end="0"/>
                                            </p:txEl>
                                          </p:spTgt>
                                        </p:tgtEl>
                                      </p:cBhvr>
                                    </p:animEffect>
                                    <p:anim calcmode="lin" valueType="num">
                                      <p:cBhvr>
                                        <p:cTn id="2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fade">
                                      <p:cBhvr>
                                        <p:cTn id="33" dur="1000"/>
                                        <p:tgtEl>
                                          <p:spTgt spid="8">
                                            <p:txEl>
                                              <p:pRg st="0" end="0"/>
                                            </p:txEl>
                                          </p:spTgt>
                                        </p:tgtEl>
                                      </p:cBhvr>
                                    </p:animEffect>
                                    <p:anim calcmode="lin" valueType="num">
                                      <p:cBhvr>
                                        <p:cTn id="3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7" grpId="0" build="p"/>
      <p:bldP spid="8" grpId="0" build="p"/>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0" name="Rectangle 13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1812259-CB31-4690-B9F1-7CA4951A996C}"/>
              </a:ext>
            </a:extLst>
          </p:cNvPr>
          <p:cNvSpPr>
            <a:spLocks noGrp="1"/>
          </p:cNvSpPr>
          <p:nvPr>
            <p:ph type="title"/>
          </p:nvPr>
        </p:nvSpPr>
        <p:spPr>
          <a:xfrm>
            <a:off x="640080" y="325369"/>
            <a:ext cx="4368602" cy="1956841"/>
          </a:xfrm>
        </p:spPr>
        <p:txBody>
          <a:bodyPr anchor="b">
            <a:normAutofit/>
          </a:bodyPr>
          <a:lstStyle/>
          <a:p>
            <a:pPr>
              <a:lnSpc>
                <a:spcPct val="90000"/>
              </a:lnSpc>
            </a:pPr>
            <a:r>
              <a:rPr lang="pt-BR" sz="3600" b="1"/>
              <a:t> 2- O AUTOR E SEUS PROPÓSITOS</a:t>
            </a:r>
            <a:br>
              <a:rPr lang="pt-BR" sz="3600"/>
            </a:br>
            <a:endParaRPr lang="pt-BR" sz="3600"/>
          </a:p>
        </p:txBody>
      </p:sp>
      <p:sp>
        <p:nvSpPr>
          <p:cNvPr id="142"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D09F4F"/>
          </a:solidFill>
          <a:ln w="38100" cap="rnd">
            <a:solidFill>
              <a:srgbClr val="D09F4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ço Reservado para Conteúdo 2">
            <a:extLst>
              <a:ext uri="{FF2B5EF4-FFF2-40B4-BE49-F238E27FC236}">
                <a16:creationId xmlns:a16="http://schemas.microsoft.com/office/drawing/2014/main" id="{3B4D49F4-AE8D-41EE-B7EE-7FB8CA15784B}"/>
              </a:ext>
            </a:extLst>
          </p:cNvPr>
          <p:cNvSpPr>
            <a:spLocks noGrp="1"/>
          </p:cNvSpPr>
          <p:nvPr>
            <p:ph idx="1"/>
          </p:nvPr>
        </p:nvSpPr>
        <p:spPr>
          <a:xfrm>
            <a:off x="640080" y="2872899"/>
            <a:ext cx="4243589" cy="3320668"/>
          </a:xfrm>
        </p:spPr>
        <p:txBody>
          <a:bodyPr>
            <a:normAutofit/>
          </a:bodyPr>
          <a:lstStyle/>
          <a:p>
            <a:pPr>
              <a:lnSpc>
                <a:spcPct val="100000"/>
              </a:lnSpc>
            </a:pPr>
            <a:r>
              <a:rPr lang="pt-BR" sz="1800" dirty="0">
                <a:latin typeface="Open Sans" panose="020B0806030504020204" pitchFamily="34" charset="0"/>
              </a:rPr>
              <a:t>Embora o nome do autor não seja encontrado em nenhum texto do livro atribui-se a João, o discípulo amado, a autoria do Evangelho, cujo intento foi fortalecer e guiar os leitores no desenvolvimento de um conceito da verdadeira natureza de Jesus. Esta afirmativa é ratificada pela palavra “creiais”, que ocorre cerca de cem vezes em todo o Evangelho de João.</a:t>
            </a:r>
            <a:endParaRPr lang="pt-BR" sz="1800" dirty="0"/>
          </a:p>
        </p:txBody>
      </p:sp>
      <p:pic>
        <p:nvPicPr>
          <p:cNvPr id="4" name="Imagem 3">
            <a:extLst>
              <a:ext uri="{FF2B5EF4-FFF2-40B4-BE49-F238E27FC236}">
                <a16:creationId xmlns:a16="http://schemas.microsoft.com/office/drawing/2014/main" id="{F5C87FC9-FB3F-48BA-8526-B2AF68D2BE0E}"/>
              </a:ext>
            </a:extLst>
          </p:cNvPr>
          <p:cNvPicPr>
            <a:picLocks noChangeAspect="1"/>
          </p:cNvPicPr>
          <p:nvPr/>
        </p:nvPicPr>
        <p:blipFill rotWithShape="1">
          <a:blip r:embed="rId2"/>
          <a:srcRect l="22384" r="2119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023476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E68A18-C010-4BEC-BA4D-5FA947140F41}"/>
              </a:ext>
            </a:extLst>
          </p:cNvPr>
          <p:cNvSpPr>
            <a:spLocks noGrp="1"/>
          </p:cNvSpPr>
          <p:nvPr>
            <p:ph type="title"/>
          </p:nvPr>
        </p:nvSpPr>
        <p:spPr>
          <a:xfrm>
            <a:off x="839788" y="365125"/>
            <a:ext cx="10371551" cy="1325563"/>
          </a:xfrm>
        </p:spPr>
        <p:txBody>
          <a:bodyPr>
            <a:normAutofit/>
          </a:bodyPr>
          <a:lstStyle/>
          <a:p>
            <a:r>
              <a:rPr lang="pt-BR" sz="4800" b="1" dirty="0"/>
              <a:t>2. </a:t>
            </a:r>
            <a:r>
              <a:rPr lang="pt-BR" b="1" dirty="0"/>
              <a:t>O AUTOR E SEUS PROPÓSITOS</a:t>
            </a:r>
            <a:endParaRPr lang="pt-BR" dirty="0"/>
          </a:p>
        </p:txBody>
      </p:sp>
      <p:sp>
        <p:nvSpPr>
          <p:cNvPr id="3" name="Espaço Reservado para Texto 2">
            <a:extLst>
              <a:ext uri="{FF2B5EF4-FFF2-40B4-BE49-F238E27FC236}">
                <a16:creationId xmlns:a16="http://schemas.microsoft.com/office/drawing/2014/main" id="{10F3C91A-CAE8-48A5-83BD-53646E6007E4}"/>
              </a:ext>
            </a:extLst>
          </p:cNvPr>
          <p:cNvSpPr>
            <a:spLocks noGrp="1"/>
          </p:cNvSpPr>
          <p:nvPr>
            <p:ph type="body" idx="1"/>
          </p:nvPr>
        </p:nvSpPr>
        <p:spPr>
          <a:xfrm>
            <a:off x="677586" y="1763028"/>
            <a:ext cx="5157787" cy="495758"/>
          </a:xfr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ormAutofit fontScale="77500" lnSpcReduction="20000"/>
          </a:bodyPr>
          <a:lstStyle/>
          <a:p>
            <a:pPr algn="just"/>
            <a:r>
              <a:rPr lang="pt-BR" b="1" i="0" dirty="0">
                <a:solidFill>
                  <a:srgbClr val="2B2B2B"/>
                </a:solidFill>
                <a:effectLst/>
                <a:latin typeface="Open Sans" panose="020B0806030504020204" pitchFamily="34" charset="0"/>
              </a:rPr>
              <a:t>2.1</a:t>
            </a:r>
            <a:r>
              <a:rPr lang="pt-BR" b="1" i="0" dirty="0">
                <a:solidFill>
                  <a:srgbClr val="222222"/>
                </a:solidFill>
                <a:effectLst/>
                <a:latin typeface="Georgia" panose="02040502050405020303" pitchFamily="18" charset="0"/>
              </a:rPr>
              <a:t>   Ocasião da escrita</a:t>
            </a:r>
            <a:endParaRPr lang="pt-BR" b="1" i="0" dirty="0">
              <a:solidFill>
                <a:srgbClr val="2B2B2B"/>
              </a:solidFill>
              <a:effectLst/>
              <a:latin typeface="Open Sans" panose="020B0806030504020204" pitchFamily="34" charset="0"/>
            </a:endParaRPr>
          </a:p>
        </p:txBody>
      </p:sp>
      <p:sp>
        <p:nvSpPr>
          <p:cNvPr id="4" name="Espaço Reservado para Conteúdo 3">
            <a:extLst>
              <a:ext uri="{FF2B5EF4-FFF2-40B4-BE49-F238E27FC236}">
                <a16:creationId xmlns:a16="http://schemas.microsoft.com/office/drawing/2014/main" id="{31B58810-C84D-42EC-81F5-C6907DBCCA32}"/>
              </a:ext>
            </a:extLst>
          </p:cNvPr>
          <p:cNvSpPr>
            <a:spLocks noGrp="1"/>
          </p:cNvSpPr>
          <p:nvPr>
            <p:ph sz="half" idx="2"/>
          </p:nvPr>
        </p:nvSpPr>
        <p:spPr>
          <a:xfrm>
            <a:off x="494807" y="2331126"/>
            <a:ext cx="5778523" cy="4452446"/>
          </a:xfrm>
          <a:ln>
            <a:solidFill>
              <a:schemeClr val="tx1"/>
            </a:solidFill>
          </a:ln>
        </p:spPr>
        <p:txBody>
          <a:bodyPr>
            <a:noAutofit/>
          </a:bodyPr>
          <a:lstStyle/>
          <a:p>
            <a:r>
              <a:rPr lang="pt-BR" sz="2000" dirty="0">
                <a:solidFill>
                  <a:srgbClr val="222222"/>
                </a:solidFill>
                <a:latin typeface="Georgia" panose="02040502050405020303" pitchFamily="18" charset="0"/>
              </a:rPr>
              <a:t>Calcula-se que o Evangelho de João tenha sido escrito no fim do primeiro século da era cristã, por volta do ano 90 d.C., quando morava na cidade de Éfeso. Neste momento, além das perseguições, existiam muitas heresias sendo disseminadas, mormente sobre a vida de Cristo. João deixa bem claro sua intenção na parte final de seu evangelho, ao dizer que os milagres e relatos de Jesus tinham a intenção de relembrar aos cristãos os fundamentos </a:t>
            </a:r>
            <a:r>
              <a:rPr lang="pt-BR" sz="2000" dirty="0" err="1">
                <a:solidFill>
                  <a:srgbClr val="222222"/>
                </a:solidFill>
                <a:latin typeface="Georgia" panose="02040502050405020303" pitchFamily="18" charset="0"/>
              </a:rPr>
              <a:t>cristocêntricos</a:t>
            </a:r>
            <a:r>
              <a:rPr lang="pt-BR" sz="2000" dirty="0">
                <a:solidFill>
                  <a:srgbClr val="222222"/>
                </a:solidFill>
                <a:latin typeface="Georgia" panose="02040502050405020303" pitchFamily="18" charset="0"/>
              </a:rPr>
              <a:t> da fé. </a:t>
            </a:r>
            <a:endParaRPr lang="pt-BR" sz="2000" dirty="0">
              <a:latin typeface="Arial" panose="020B0604020202020204" pitchFamily="34" charset="0"/>
              <a:cs typeface="Arial" panose="020B0604020202020204" pitchFamily="34" charset="0"/>
            </a:endParaRPr>
          </a:p>
        </p:txBody>
      </p:sp>
      <p:sp>
        <p:nvSpPr>
          <p:cNvPr id="5" name="Espaço Reservado para Texto 4">
            <a:extLst>
              <a:ext uri="{FF2B5EF4-FFF2-40B4-BE49-F238E27FC236}">
                <a16:creationId xmlns:a16="http://schemas.microsoft.com/office/drawing/2014/main" id="{02E0A231-2DFB-45B3-91E1-75BED9183CE4}"/>
              </a:ext>
            </a:extLst>
          </p:cNvPr>
          <p:cNvSpPr>
            <a:spLocks noGrp="1"/>
          </p:cNvSpPr>
          <p:nvPr>
            <p:ph type="body" sz="quarter" idx="3"/>
          </p:nvPr>
        </p:nvSpPr>
        <p:spPr>
          <a:xfrm>
            <a:off x="6194872" y="1784306"/>
            <a:ext cx="5502319" cy="495759"/>
          </a:xfrm>
        </p:spPr>
        <p:style>
          <a:lnRef idx="2">
            <a:schemeClr val="dk1"/>
          </a:lnRef>
          <a:fillRef idx="1">
            <a:schemeClr val="lt1"/>
          </a:fillRef>
          <a:effectRef idx="0">
            <a:schemeClr val="dk1"/>
          </a:effectRef>
          <a:fontRef idx="minor">
            <a:schemeClr val="dk1"/>
          </a:fontRef>
        </p:style>
        <p:txBody>
          <a:bodyPr>
            <a:normAutofit fontScale="77500" lnSpcReduction="20000"/>
          </a:bodyPr>
          <a:lstStyle/>
          <a:p>
            <a:pPr algn="just"/>
            <a:r>
              <a:rPr lang="pt-BR" b="1" i="0" dirty="0">
                <a:solidFill>
                  <a:srgbClr val="2B2B2B"/>
                </a:solidFill>
                <a:effectLst/>
                <a:latin typeface="Open Sans" panose="020B0806030504020204" pitchFamily="34" charset="0"/>
              </a:rPr>
              <a:t>2.2. </a:t>
            </a:r>
            <a:r>
              <a:rPr lang="pt-BR" dirty="0"/>
              <a:t>Um Evangelho Apologético</a:t>
            </a:r>
            <a:endParaRPr lang="pt-BR" b="1" i="0" dirty="0">
              <a:solidFill>
                <a:srgbClr val="2B2B2B"/>
              </a:solidFill>
              <a:effectLst/>
              <a:latin typeface="Open Sans" panose="020B0806030504020204" pitchFamily="34" charset="0"/>
            </a:endParaRPr>
          </a:p>
        </p:txBody>
      </p:sp>
      <p:sp>
        <p:nvSpPr>
          <p:cNvPr id="6" name="Espaço Reservado para Conteúdo 5">
            <a:extLst>
              <a:ext uri="{FF2B5EF4-FFF2-40B4-BE49-F238E27FC236}">
                <a16:creationId xmlns:a16="http://schemas.microsoft.com/office/drawing/2014/main" id="{373F8841-C654-4B9C-80EE-E2212A7FD88D}"/>
              </a:ext>
            </a:extLst>
          </p:cNvPr>
          <p:cNvSpPr>
            <a:spLocks noGrp="1"/>
          </p:cNvSpPr>
          <p:nvPr>
            <p:ph sz="quarter" idx="4"/>
          </p:nvPr>
        </p:nvSpPr>
        <p:spPr>
          <a:xfrm>
            <a:off x="6514004" y="2373683"/>
            <a:ext cx="5183188" cy="4409889"/>
          </a:xfrm>
        </p:spPr>
        <p:style>
          <a:lnRef idx="2">
            <a:schemeClr val="accent2"/>
          </a:lnRef>
          <a:fillRef idx="1">
            <a:schemeClr val="lt1"/>
          </a:fillRef>
          <a:effectRef idx="0">
            <a:schemeClr val="accent2"/>
          </a:effectRef>
          <a:fontRef idx="minor">
            <a:schemeClr val="dk1"/>
          </a:fontRef>
        </p:style>
        <p:txBody>
          <a:bodyPr>
            <a:noAutofit/>
          </a:bodyPr>
          <a:lstStyle/>
          <a:p>
            <a:r>
              <a:rPr lang="pt-BR" sz="2000" dirty="0">
                <a:solidFill>
                  <a:srgbClr val="222222"/>
                </a:solidFill>
                <a:latin typeface="Georgia" panose="02040502050405020303" pitchFamily="18" charset="0"/>
              </a:rPr>
              <a:t>Os Evangelhos Sinópticos narram a vida de Jesus a fim de gerar fé na vida dos leitores, mas o Evangelho de João se caracteriza pelo teor Apologético. A palavra Apologética é um ramo da Teologia que busca a defesa da fé cristã, baseada em pressupostos da razão. A linha adotada por João mostra a preexistência de Cristo, bem como o projeto eterno da redenção da humanidade no sacrifício do Cordeiro.</a:t>
            </a:r>
          </a:p>
        </p:txBody>
      </p:sp>
    </p:spTree>
    <p:extLst>
      <p:ext uri="{BB962C8B-B14F-4D97-AF65-F5344CB8AC3E}">
        <p14:creationId xmlns:p14="http://schemas.microsoft.com/office/powerpoint/2010/main" val="712518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fade">
                                      <p:cBhvr>
                                        <p:cTn id="19" dur="1000"/>
                                        <p:tgtEl>
                                          <p:spTgt spid="5">
                                            <p:bg/>
                                          </p:spTgt>
                                        </p:tgtEl>
                                      </p:cBhvr>
                                    </p:animEffect>
                                    <p:anim calcmode="lin" valueType="num">
                                      <p:cBhvr>
                                        <p:cTn id="20" dur="1000" fill="hold"/>
                                        <p:tgtEl>
                                          <p:spTgt spid="5">
                                            <p:bg/>
                                          </p:spTgt>
                                        </p:tgtEl>
                                        <p:attrNameLst>
                                          <p:attrName>ppt_x</p:attrName>
                                        </p:attrNameLst>
                                      </p:cBhvr>
                                      <p:tavLst>
                                        <p:tav tm="0">
                                          <p:val>
                                            <p:strVal val="#ppt_x"/>
                                          </p:val>
                                        </p:tav>
                                        <p:tav tm="100000">
                                          <p:val>
                                            <p:strVal val="#ppt_x"/>
                                          </p:val>
                                        </p:tav>
                                      </p:tavLst>
                                    </p:anim>
                                    <p:anim calcmode="lin" valueType="num">
                                      <p:cBhvr>
                                        <p:cTn id="21"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1000"/>
                                        <p:tgtEl>
                                          <p:spTgt spid="5">
                                            <p:txEl>
                                              <p:pRg st="0" end="0"/>
                                            </p:txEl>
                                          </p:spTgt>
                                        </p:tgtEl>
                                      </p:cBhvr>
                                    </p:animEffect>
                                    <p:anim calcmode="lin" valueType="num">
                                      <p:cBhvr>
                                        <p:cTn id="27"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bg/>
                                          </p:spTgt>
                                        </p:tgtEl>
                                        <p:attrNameLst>
                                          <p:attrName>style.visibility</p:attrName>
                                        </p:attrNameLst>
                                      </p:cBhvr>
                                      <p:to>
                                        <p:strVal val="visible"/>
                                      </p:to>
                                    </p:set>
                                    <p:animEffect transition="in" filter="fade">
                                      <p:cBhvr>
                                        <p:cTn id="33" dur="1000"/>
                                        <p:tgtEl>
                                          <p:spTgt spid="6">
                                            <p:bg/>
                                          </p:spTgt>
                                        </p:tgtEl>
                                      </p:cBhvr>
                                    </p:animEffect>
                                    <p:anim calcmode="lin" valueType="num">
                                      <p:cBhvr>
                                        <p:cTn id="34" dur="1000" fill="hold"/>
                                        <p:tgtEl>
                                          <p:spTgt spid="6">
                                            <p:bg/>
                                          </p:spTgt>
                                        </p:tgtEl>
                                        <p:attrNameLst>
                                          <p:attrName>ppt_x</p:attrName>
                                        </p:attrNameLst>
                                      </p:cBhvr>
                                      <p:tavLst>
                                        <p:tav tm="0">
                                          <p:val>
                                            <p:strVal val="#ppt_x"/>
                                          </p:val>
                                        </p:tav>
                                        <p:tav tm="100000">
                                          <p:val>
                                            <p:strVal val="#ppt_x"/>
                                          </p:val>
                                        </p:tav>
                                      </p:tavLst>
                                    </p:anim>
                                    <p:anim calcmode="lin" valueType="num">
                                      <p:cBhvr>
                                        <p:cTn id="35" dur="1000" fill="hold"/>
                                        <p:tgtEl>
                                          <p:spTgt spid="6">
                                            <p:bg/>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Effect transition="in" filter="fade">
                                      <p:cBhvr>
                                        <p:cTn id="40" dur="1000"/>
                                        <p:tgtEl>
                                          <p:spTgt spid="6">
                                            <p:txEl>
                                              <p:pRg st="0" end="0"/>
                                            </p:txEl>
                                          </p:spTgt>
                                        </p:tgtEl>
                                      </p:cBhvr>
                                    </p:animEffect>
                                    <p:anim calcmode="lin" valueType="num">
                                      <p:cBhvr>
                                        <p:cTn id="41"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ítulo 6">
            <a:extLst>
              <a:ext uri="{FF2B5EF4-FFF2-40B4-BE49-F238E27FC236}">
                <a16:creationId xmlns:a16="http://schemas.microsoft.com/office/drawing/2014/main" id="{2D81D31B-D45C-4BFE-8219-53D8D34228D8}"/>
              </a:ext>
            </a:extLst>
          </p:cNvPr>
          <p:cNvSpPr>
            <a:spLocks noGrp="1"/>
          </p:cNvSpPr>
          <p:nvPr>
            <p:ph type="title"/>
          </p:nvPr>
        </p:nvSpPr>
        <p:spPr>
          <a:xfrm>
            <a:off x="640080" y="325369"/>
            <a:ext cx="4368602" cy="1956841"/>
          </a:xfrm>
        </p:spPr>
        <p:txBody>
          <a:bodyPr anchor="b">
            <a:normAutofit/>
          </a:bodyPr>
          <a:lstStyle/>
          <a:p>
            <a:pPr>
              <a:lnSpc>
                <a:spcPct val="90000"/>
              </a:lnSpc>
            </a:pPr>
            <a:r>
              <a:rPr lang="pt-BR" sz="3600"/>
              <a:t>3-</a:t>
            </a:r>
            <a:r>
              <a:rPr lang="pt-BR" sz="3600" b="1"/>
              <a:t>   O CONTEÚDO DO EVANGELHO DE JOÃO</a:t>
            </a:r>
            <a:endParaRPr lang="pt-BR" sz="3600"/>
          </a:p>
        </p:txBody>
      </p:sp>
      <p:sp>
        <p:nvSpPr>
          <p:cNvPr id="193"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A8855B"/>
          </a:solidFill>
          <a:ln w="38100" cap="rnd">
            <a:solidFill>
              <a:srgbClr val="A8855B"/>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spaço Reservado para Conteúdo 7">
            <a:extLst>
              <a:ext uri="{FF2B5EF4-FFF2-40B4-BE49-F238E27FC236}">
                <a16:creationId xmlns:a16="http://schemas.microsoft.com/office/drawing/2014/main" id="{2383D46F-7E29-4112-A321-0DBD6D9621D2}"/>
              </a:ext>
            </a:extLst>
          </p:cNvPr>
          <p:cNvSpPr>
            <a:spLocks noGrp="1"/>
          </p:cNvSpPr>
          <p:nvPr>
            <p:ph idx="1"/>
          </p:nvPr>
        </p:nvSpPr>
        <p:spPr>
          <a:xfrm>
            <a:off x="640080" y="2872899"/>
            <a:ext cx="4243589" cy="3320668"/>
          </a:xfrm>
        </p:spPr>
        <p:txBody>
          <a:bodyPr>
            <a:normAutofit/>
          </a:bodyPr>
          <a:lstStyle/>
          <a:p>
            <a:pPr>
              <a:lnSpc>
                <a:spcPct val="100000"/>
              </a:lnSpc>
            </a:pPr>
            <a:r>
              <a:rPr lang="pt-BR" sz="2000" dirty="0">
                <a:latin typeface="Georgia" panose="02040502050405020303" pitchFamily="18" charset="0"/>
              </a:rPr>
              <a:t>O que encontramos em João não tem muitas semelhanças com os demais Evangelhos, pois não encontramos os discursos contra a vida legalista dos escribas e fariseus, nem tampouco sobre a ética do Reino, mas nos deparamos com os eventos essenciais da natureza e pessoa de Cristo.</a:t>
            </a:r>
            <a:endParaRPr lang="pt-BR" sz="2000" dirty="0"/>
          </a:p>
        </p:txBody>
      </p:sp>
      <p:pic>
        <p:nvPicPr>
          <p:cNvPr id="1026" name="Picture 2" descr="Movidos pela Palavra: Escola de Profetas: O Evangelho segundo João (8ª aula)">
            <a:extLst>
              <a:ext uri="{FF2B5EF4-FFF2-40B4-BE49-F238E27FC236}">
                <a16:creationId xmlns:a16="http://schemas.microsoft.com/office/drawing/2014/main" id="{2A38A816-A104-4F70-87CC-7D1451436A7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38" r="241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376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C2E9C7-501B-4A0C-843E-03D989A9426A}"/>
              </a:ext>
            </a:extLst>
          </p:cNvPr>
          <p:cNvSpPr>
            <a:spLocks noGrp="1"/>
          </p:cNvSpPr>
          <p:nvPr>
            <p:ph type="title"/>
          </p:nvPr>
        </p:nvSpPr>
        <p:spPr/>
        <p:txBody>
          <a:bodyPr>
            <a:noAutofit/>
          </a:bodyPr>
          <a:lstStyle/>
          <a:p>
            <a:r>
              <a:rPr lang="pt-BR" sz="4000" dirty="0"/>
              <a:t>3. </a:t>
            </a:r>
            <a:r>
              <a:rPr lang="pt-BR" sz="4000" b="1" dirty="0"/>
              <a:t>O CONTEÚDO DO EVANGELHO DE JOÃO</a:t>
            </a:r>
            <a:endParaRPr lang="pt-BR" sz="4000" dirty="0"/>
          </a:p>
        </p:txBody>
      </p:sp>
      <p:sp>
        <p:nvSpPr>
          <p:cNvPr id="3" name="Espaço Reservado para Texto 2">
            <a:extLst>
              <a:ext uri="{FF2B5EF4-FFF2-40B4-BE49-F238E27FC236}">
                <a16:creationId xmlns:a16="http://schemas.microsoft.com/office/drawing/2014/main" id="{A56DA336-B285-439A-AA20-816198E22FC4}"/>
              </a:ext>
            </a:extLst>
          </p:cNvPr>
          <p:cNvSpPr>
            <a:spLocks noGrp="1"/>
          </p:cNvSpPr>
          <p:nvPr>
            <p:ph type="body" idx="1"/>
          </p:nvPr>
        </p:nvSpPr>
        <p:spPr>
          <a:xfrm>
            <a:off x="839786" y="1772507"/>
            <a:ext cx="5157787" cy="823912"/>
          </a:xfrm>
        </p:spPr>
        <p:txBody>
          <a:bodyPr>
            <a:normAutofit fontScale="70000" lnSpcReduction="20000"/>
          </a:bodyPr>
          <a:lstStyle/>
          <a:p>
            <a:pPr algn="just"/>
            <a:r>
              <a:rPr lang="pt-BR" b="1" i="0" dirty="0">
                <a:solidFill>
                  <a:srgbClr val="000000"/>
                </a:solidFill>
                <a:effectLst/>
                <a:latin typeface="Open Sans" panose="020B0806030504020204" pitchFamily="34" charset="0"/>
              </a:rPr>
              <a:t>3.1</a:t>
            </a:r>
            <a:r>
              <a:rPr lang="pt-BR" b="1" i="0" dirty="0">
                <a:solidFill>
                  <a:srgbClr val="222222"/>
                </a:solidFill>
                <a:effectLst/>
                <a:latin typeface="Georgia" panose="02040502050405020303" pitchFamily="18" charset="0"/>
              </a:rPr>
              <a:t>  O objetivo dos milagres relatados por João</a:t>
            </a:r>
            <a:endParaRPr lang="pt-BR" b="1" i="0" dirty="0">
              <a:solidFill>
                <a:srgbClr val="000000"/>
              </a:solidFill>
              <a:effectLst/>
              <a:latin typeface="Open Sans" panose="020B0806030504020204" pitchFamily="34" charset="0"/>
            </a:endParaRPr>
          </a:p>
        </p:txBody>
      </p:sp>
      <p:sp>
        <p:nvSpPr>
          <p:cNvPr id="4" name="Espaço Reservado para Conteúdo 3">
            <a:extLst>
              <a:ext uri="{FF2B5EF4-FFF2-40B4-BE49-F238E27FC236}">
                <a16:creationId xmlns:a16="http://schemas.microsoft.com/office/drawing/2014/main" id="{7033FAA4-90EF-4CD9-8F01-0719B5F50AB3}"/>
              </a:ext>
            </a:extLst>
          </p:cNvPr>
          <p:cNvSpPr>
            <a:spLocks noGrp="1"/>
          </p:cNvSpPr>
          <p:nvPr>
            <p:ph sz="half" idx="2"/>
          </p:nvPr>
        </p:nvSpPr>
        <p:spPr>
          <a:xfrm>
            <a:off x="498154" y="2762440"/>
            <a:ext cx="5841053" cy="3846861"/>
          </a:xfrm>
        </p:spPr>
        <p:txBody>
          <a:bodyPr>
            <a:noAutofit/>
          </a:bodyPr>
          <a:lstStyle/>
          <a:p>
            <a:r>
              <a:rPr lang="pt-BR" sz="2000" b="0" i="0" dirty="0">
                <a:solidFill>
                  <a:srgbClr val="222222"/>
                </a:solidFill>
                <a:effectLst/>
                <a:latin typeface="Georgia" panose="02040502050405020303" pitchFamily="18" charset="0"/>
              </a:rPr>
              <a:t>João, na seleção dos milagres para seu Evangelho, prima em mostrar o poder sobrenatural de Cristo sobre as impossibilidades humanas. A cura do filho de um nobre (</a:t>
            </a:r>
            <a:r>
              <a:rPr lang="pt-BR" sz="2000" b="0" i="0" dirty="0" err="1">
                <a:solidFill>
                  <a:srgbClr val="222222"/>
                </a:solidFill>
                <a:effectLst/>
                <a:latin typeface="Georgia" panose="02040502050405020303" pitchFamily="18" charset="0"/>
              </a:rPr>
              <a:t>Jo</a:t>
            </a:r>
            <a:r>
              <a:rPr lang="pt-BR" sz="2000" b="0" i="0" dirty="0">
                <a:solidFill>
                  <a:srgbClr val="222222"/>
                </a:solidFill>
                <a:effectLst/>
                <a:latin typeface="Georgia" panose="02040502050405020303" pitchFamily="18" charset="0"/>
              </a:rPr>
              <a:t> 4.46-54) evidencia que o poder de Deus não está limitado ao lugar mas, uma ordem de Jesus muda toda a situação, mesmo à distância. Outro milagre que merece atenção especial é quando Jesus anda por sobre as águas (</a:t>
            </a:r>
            <a:r>
              <a:rPr lang="pt-BR" sz="2000" b="0" i="0" dirty="0" err="1">
                <a:solidFill>
                  <a:srgbClr val="222222"/>
                </a:solidFill>
                <a:effectLst/>
                <a:latin typeface="Georgia" panose="02040502050405020303" pitchFamily="18" charset="0"/>
              </a:rPr>
              <a:t>Jo</a:t>
            </a:r>
            <a:r>
              <a:rPr lang="pt-BR" sz="2000" b="0" i="0" dirty="0">
                <a:solidFill>
                  <a:srgbClr val="222222"/>
                </a:solidFill>
                <a:effectLst/>
                <a:latin typeface="Georgia" panose="02040502050405020303" pitchFamily="18" charset="0"/>
              </a:rPr>
              <a:t> 6.16-21), pois evidencia o Seu domínio sobre as leis que regem o universo, suspendendo assim, a lei da gravidade.</a:t>
            </a:r>
          </a:p>
        </p:txBody>
      </p:sp>
      <p:sp>
        <p:nvSpPr>
          <p:cNvPr id="5" name="Espaço Reservado para Texto 4">
            <a:extLst>
              <a:ext uri="{FF2B5EF4-FFF2-40B4-BE49-F238E27FC236}">
                <a16:creationId xmlns:a16="http://schemas.microsoft.com/office/drawing/2014/main" id="{F7B113E0-D9FC-4B55-8CB7-894C9B4AEEE5}"/>
              </a:ext>
            </a:extLst>
          </p:cNvPr>
          <p:cNvSpPr>
            <a:spLocks noGrp="1"/>
          </p:cNvSpPr>
          <p:nvPr>
            <p:ph type="body" sz="quarter" idx="3"/>
          </p:nvPr>
        </p:nvSpPr>
        <p:spPr>
          <a:xfrm>
            <a:off x="6169024" y="1690688"/>
            <a:ext cx="5183188" cy="823912"/>
          </a:xfrm>
        </p:spPr>
        <p:txBody>
          <a:bodyPr>
            <a:normAutofit fontScale="70000" lnSpcReduction="20000"/>
          </a:bodyPr>
          <a:lstStyle/>
          <a:p>
            <a:pPr algn="just"/>
            <a:r>
              <a:rPr lang="pt-BR" dirty="0">
                <a:solidFill>
                  <a:srgbClr val="000000"/>
                </a:solidFill>
                <a:latin typeface="Open Sans" panose="020B0806030504020204" pitchFamily="34" charset="0"/>
              </a:rPr>
              <a:t>3.2. </a:t>
            </a:r>
            <a:r>
              <a:rPr lang="pt-BR" dirty="0">
                <a:solidFill>
                  <a:srgbClr val="222222"/>
                </a:solidFill>
                <a:latin typeface="Georgia" panose="02040502050405020303" pitchFamily="18" charset="0"/>
              </a:rPr>
              <a:t>Jesus como o doador da vida</a:t>
            </a:r>
          </a:p>
        </p:txBody>
      </p:sp>
      <p:sp>
        <p:nvSpPr>
          <p:cNvPr id="6" name="Espaço Reservado para Conteúdo 5">
            <a:extLst>
              <a:ext uri="{FF2B5EF4-FFF2-40B4-BE49-F238E27FC236}">
                <a16:creationId xmlns:a16="http://schemas.microsoft.com/office/drawing/2014/main" id="{16EB556A-BA55-4555-AC31-5C1E6192DC78}"/>
              </a:ext>
            </a:extLst>
          </p:cNvPr>
          <p:cNvSpPr>
            <a:spLocks noGrp="1"/>
          </p:cNvSpPr>
          <p:nvPr>
            <p:ph sz="quarter" idx="4"/>
          </p:nvPr>
        </p:nvSpPr>
        <p:spPr>
          <a:xfrm>
            <a:off x="6194427" y="2678239"/>
            <a:ext cx="5841054" cy="3664291"/>
          </a:xfrm>
        </p:spPr>
        <p:txBody>
          <a:bodyPr>
            <a:noAutofit/>
          </a:bodyPr>
          <a:lstStyle/>
          <a:p>
            <a:pPr lvl="0"/>
            <a:r>
              <a:rPr lang="pt-BR" sz="2000" dirty="0">
                <a:solidFill>
                  <a:srgbClr val="222222"/>
                </a:solidFill>
                <a:latin typeface="Georgia" panose="02040502050405020303" pitchFamily="18" charset="0"/>
              </a:rPr>
              <a:t>Em um dos discursos de Jesus, Ele usa a expressão “Eu Sou”, para se autoproclamar como a própria vida (</a:t>
            </a:r>
            <a:r>
              <a:rPr lang="pt-BR" sz="2000" dirty="0" err="1">
                <a:solidFill>
                  <a:srgbClr val="222222"/>
                </a:solidFill>
                <a:latin typeface="Georgia" panose="02040502050405020303" pitchFamily="18" charset="0"/>
              </a:rPr>
              <a:t>Jo</a:t>
            </a:r>
            <a:r>
              <a:rPr lang="pt-BR" sz="2000" dirty="0">
                <a:solidFill>
                  <a:srgbClr val="222222"/>
                </a:solidFill>
                <a:latin typeface="Georgia" panose="02040502050405020303" pitchFamily="18" charset="0"/>
              </a:rPr>
              <a:t> 14.6). A passagem bíblica traz a expressão grega “zoe”, para expressar a vida em Cristo. O conceito desta expressão não representa a vida que se acaba com a falência múltipla de órgãos, mas sim aquela em que se perpetua na eternidade por intermédio de Jesus Cristo.</a:t>
            </a:r>
          </a:p>
          <a:p>
            <a:pPr lvl="0"/>
            <a:br>
              <a:rPr lang="pt-BR" sz="1800" dirty="0"/>
            </a:br>
            <a:endParaRPr lang="pt-BR" sz="1800" dirty="0">
              <a:solidFill>
                <a:prstClr val="black"/>
              </a:solidFill>
            </a:endParaRPr>
          </a:p>
        </p:txBody>
      </p:sp>
    </p:spTree>
    <p:extLst>
      <p:ext uri="{BB962C8B-B14F-4D97-AF65-F5344CB8AC3E}">
        <p14:creationId xmlns:p14="http://schemas.microsoft.com/office/powerpoint/2010/main" val="2680449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anim calcmode="lin" valueType="num">
                                      <p:cBhvr>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9D2268A-D939-4E78-91B6-6C7E46406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m 3" descr="Óculos de leitura em um livro">
            <a:extLst>
              <a:ext uri="{FF2B5EF4-FFF2-40B4-BE49-F238E27FC236}">
                <a16:creationId xmlns:a16="http://schemas.microsoft.com/office/drawing/2014/main" id="{EAC932DA-6F4C-4E00-AA32-0C4B3DD3A151}"/>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b="15730"/>
          <a:stretch/>
        </p:blipFill>
        <p:spPr>
          <a:xfrm>
            <a:off x="20" y="10"/>
            <a:ext cx="12191979" cy="6857990"/>
          </a:xfrm>
          <a:prstGeom prst="rect">
            <a:avLst/>
          </a:prstGeom>
        </p:spPr>
      </p:pic>
      <p:sp>
        <p:nvSpPr>
          <p:cNvPr id="2" name="Título 1">
            <a:extLst>
              <a:ext uri="{FF2B5EF4-FFF2-40B4-BE49-F238E27FC236}">
                <a16:creationId xmlns:a16="http://schemas.microsoft.com/office/drawing/2014/main" id="{6156D6A5-6EA2-4EF6-B097-6395FA8B2AA2}"/>
              </a:ext>
            </a:extLst>
          </p:cNvPr>
          <p:cNvSpPr>
            <a:spLocks noGrp="1"/>
          </p:cNvSpPr>
          <p:nvPr>
            <p:ph type="title"/>
          </p:nvPr>
        </p:nvSpPr>
        <p:spPr>
          <a:xfrm>
            <a:off x="640080" y="853673"/>
            <a:ext cx="4023360" cy="5004794"/>
          </a:xfrm>
        </p:spPr>
        <p:txBody>
          <a:bodyPr vert="horz" lIns="91440" tIns="45720" rIns="91440" bIns="45720" rtlCol="0" anchor="ctr">
            <a:normAutofit/>
          </a:bodyPr>
          <a:lstStyle/>
          <a:p>
            <a:r>
              <a:rPr lang="en-US" sz="5000" dirty="0"/>
              <a:t>CONCLUSÃO</a:t>
            </a:r>
          </a:p>
        </p:txBody>
      </p:sp>
      <p:sp>
        <p:nvSpPr>
          <p:cNvPr id="14" name="CaixaDeTexto 13">
            <a:extLst>
              <a:ext uri="{FF2B5EF4-FFF2-40B4-BE49-F238E27FC236}">
                <a16:creationId xmlns:a16="http://schemas.microsoft.com/office/drawing/2014/main" id="{04F3D415-D075-4DC2-8A82-174E8FBF5583}"/>
              </a:ext>
            </a:extLst>
          </p:cNvPr>
          <p:cNvSpPr txBox="1"/>
          <p:nvPr/>
        </p:nvSpPr>
        <p:spPr>
          <a:xfrm>
            <a:off x="5599083" y="853673"/>
            <a:ext cx="5715000" cy="5004794"/>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fontScale="92500" lnSpcReduction="10000"/>
          </a:bodyPr>
          <a:lstStyle/>
          <a:p>
            <a:pPr indent="-228600">
              <a:lnSpc>
                <a:spcPct val="110000"/>
              </a:lnSpc>
              <a:spcAft>
                <a:spcPts val="600"/>
              </a:spcAft>
              <a:buFont typeface="Arial" panose="020B0604020202020204" pitchFamily="34" charset="0"/>
              <a:buChar char="•"/>
            </a:pPr>
            <a:r>
              <a:rPr lang="pt-BR" sz="5400" dirty="0">
                <a:solidFill>
                  <a:srgbClr val="222222"/>
                </a:solidFill>
                <a:latin typeface="Georgia" panose="02040502050405020303" pitchFamily="18" charset="0"/>
              </a:rPr>
              <a:t>O Evangelho do Verbo constitui uma importante fonte para o conhecimento da deidade de Cristo.</a:t>
            </a:r>
          </a:p>
        </p:txBody>
      </p:sp>
      <p:sp>
        <p:nvSpPr>
          <p:cNvPr id="21" name="sketchy content container">
            <a:extLst>
              <a:ext uri="{FF2B5EF4-FFF2-40B4-BE49-F238E27FC236}">
                <a16:creationId xmlns:a16="http://schemas.microsoft.com/office/drawing/2014/main" id="{E0C43A58-225D-452D-8185-0D89D1EED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25400">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81630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14442" y="511495"/>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05342" y="0"/>
            <a:ext cx="4823815" cy="6736398"/>
          </a:xfrm>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005" y="2194376"/>
            <a:ext cx="4400800" cy="4319903"/>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 O CANAL?</a:t>
            </a:r>
          </a:p>
        </p:txBody>
      </p:sp>
      <p:pic>
        <p:nvPicPr>
          <p:cNvPr id="9" name="Imagem 8" descr="Uma imagem contendo chapéu, azul&#10;&#10;Descrição gerada automaticamente">
            <a:extLst>
              <a:ext uri="{FF2B5EF4-FFF2-40B4-BE49-F238E27FC236}">
                <a16:creationId xmlns:a16="http://schemas.microsoft.com/office/drawing/2014/main" id="{44948E2E-8CF8-4250-8652-0C3C0631CD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487" y="903481"/>
            <a:ext cx="953037" cy="1191296"/>
          </a:xfrm>
          <a:prstGeom prst="rect">
            <a:avLst/>
          </a:prstGeom>
        </p:spPr>
      </p:pic>
    </p:spTree>
    <p:extLst>
      <p:ext uri="{BB962C8B-B14F-4D97-AF65-F5344CB8AC3E}">
        <p14:creationId xmlns:p14="http://schemas.microsoft.com/office/powerpoint/2010/main" val="29355906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3921A2-8643-4219-AFE2-5DB656DE00CF}"/>
              </a:ext>
            </a:extLst>
          </p:cNvPr>
          <p:cNvSpPr>
            <a:spLocks noGrp="1"/>
          </p:cNvSpPr>
          <p:nvPr>
            <p:ph type="title"/>
          </p:nvPr>
        </p:nvSpPr>
        <p:spPr>
          <a:xfrm>
            <a:off x="656114" y="2070387"/>
            <a:ext cx="5685263" cy="4363844"/>
          </a:xfrm>
        </p:spPr>
        <p:txBody>
          <a:bodyPr vert="horz" lIns="91440" tIns="45720" rIns="91440" bIns="45720" rtlCol="0" anchor="t">
            <a:normAutofit/>
          </a:bodyPr>
          <a:lstStyle/>
          <a:p>
            <a:r>
              <a:rPr lang="en-US" sz="4000" kern="1200" dirty="0" err="1">
                <a:solidFill>
                  <a:schemeClr val="tx1"/>
                </a:solidFill>
                <a:latin typeface="+mj-lt"/>
                <a:ea typeface="+mj-ea"/>
                <a:cs typeface="+mj-cs"/>
              </a:rPr>
              <a:t>Referências</a:t>
            </a:r>
            <a:r>
              <a:rPr lang="en-US" sz="4000" kern="1200" dirty="0">
                <a:solidFill>
                  <a:schemeClr val="tx1"/>
                </a:solidFill>
                <a:latin typeface="+mj-lt"/>
                <a:ea typeface="+mj-ea"/>
                <a:cs typeface="+mj-cs"/>
              </a:rPr>
              <a:t> </a:t>
            </a:r>
            <a:r>
              <a:rPr lang="en-US" sz="4000" kern="1200" dirty="0" err="1">
                <a:solidFill>
                  <a:schemeClr val="tx1"/>
                </a:solidFill>
                <a:latin typeface="+mj-lt"/>
                <a:ea typeface="+mj-ea"/>
                <a:cs typeface="+mj-cs"/>
              </a:rPr>
              <a:t>bibliográficas</a:t>
            </a:r>
            <a:endParaRPr lang="en-US" sz="4000" kern="1200" dirty="0">
              <a:solidFill>
                <a:schemeClr val="tx1"/>
              </a:solidFill>
              <a:latin typeface="+mj-lt"/>
              <a:ea typeface="+mj-ea"/>
              <a:cs typeface="+mj-cs"/>
            </a:endParaRPr>
          </a:p>
        </p:txBody>
      </p:sp>
      <p:pic>
        <p:nvPicPr>
          <p:cNvPr id="7" name="Imagem 6">
            <a:extLst>
              <a:ext uri="{FF2B5EF4-FFF2-40B4-BE49-F238E27FC236}">
                <a16:creationId xmlns:a16="http://schemas.microsoft.com/office/drawing/2014/main" id="{C3BA32D8-CC17-456C-B02E-3A2B0DFEF6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8083" y="5148169"/>
            <a:ext cx="1427239" cy="1256325"/>
          </a:xfrm>
          <a:prstGeom prst="rect">
            <a:avLst/>
          </a:prstGeom>
        </p:spPr>
      </p:pic>
      <p:pic>
        <p:nvPicPr>
          <p:cNvPr id="10" name="Imagem 9" descr="Uma imagem contendo chapéu, azul&#10;&#10;Descrição gerada automaticamente">
            <a:extLst>
              <a:ext uri="{FF2B5EF4-FFF2-40B4-BE49-F238E27FC236}">
                <a16:creationId xmlns:a16="http://schemas.microsoft.com/office/drawing/2014/main" id="{5DE844DA-0711-4D06-920D-E1DDCA7FA7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700" y="3699802"/>
            <a:ext cx="2412065" cy="3015080"/>
          </a:xfrm>
          <a:prstGeom prst="rect">
            <a:avLst/>
          </a:prstGeom>
        </p:spPr>
      </p:pic>
      <p:sp>
        <p:nvSpPr>
          <p:cNvPr id="11" name="CaixaDeTexto 10">
            <a:extLst>
              <a:ext uri="{FF2B5EF4-FFF2-40B4-BE49-F238E27FC236}">
                <a16:creationId xmlns:a16="http://schemas.microsoft.com/office/drawing/2014/main" id="{F8A8B877-8302-40F1-825B-3F402331BC04}"/>
              </a:ext>
            </a:extLst>
          </p:cNvPr>
          <p:cNvSpPr txBox="1"/>
          <p:nvPr/>
        </p:nvSpPr>
        <p:spPr>
          <a:xfrm>
            <a:off x="4764359" y="2357939"/>
            <a:ext cx="6094140" cy="923330"/>
          </a:xfrm>
          <a:prstGeom prst="rect">
            <a:avLst/>
          </a:prstGeom>
          <a:noFill/>
        </p:spPr>
        <p:txBody>
          <a:bodyPr wrap="square">
            <a:spAutoFit/>
          </a:bodyPr>
          <a:lstStyle/>
          <a:p>
            <a:r>
              <a:rPr lang="pt-BR" b="0" i="0" u="none" strike="noStrike" dirty="0">
                <a:effectLst/>
                <a:latin typeface="Source Sans Pro" panose="020B0503030403020204" pitchFamily="34" charset="0"/>
                <a:hlinkClick r:id="rId4"/>
              </a:rPr>
              <a:t>EBD Betel</a:t>
            </a:r>
            <a:r>
              <a:rPr lang="pt-BR" b="0" i="0" dirty="0">
                <a:solidFill>
                  <a:srgbClr val="000000"/>
                </a:solidFill>
                <a:effectLst/>
                <a:latin typeface="Source Sans Pro" panose="020B0503030403020204" pitchFamily="34" charset="0"/>
              </a:rPr>
              <a:t> – 9 Jesus como Filho do Homem</a:t>
            </a:r>
            <a:endParaRPr lang="pt-BR" dirty="0">
              <a:solidFill>
                <a:srgbClr val="000000"/>
              </a:solidFill>
              <a:latin typeface="Source Sans Pro" panose="020B0503030403020204" pitchFamily="34" charset="0"/>
            </a:endParaRPr>
          </a:p>
          <a:p>
            <a:r>
              <a:rPr lang="pt-BR" b="0" i="0" dirty="0">
                <a:solidFill>
                  <a:srgbClr val="000000"/>
                </a:solidFill>
                <a:effectLst/>
                <a:latin typeface="Source Sans Pro" panose="020B0503030403020204" pitchFamily="34" charset="0"/>
              </a:rPr>
              <a:t>2° Trimestre 2021 | Tema: Os Evangelhos – A representação de Jesus em quatro dimensões</a:t>
            </a:r>
            <a:endParaRPr lang="pt-BR" dirty="0"/>
          </a:p>
        </p:txBody>
      </p:sp>
    </p:spTree>
    <p:extLst>
      <p:ext uri="{BB962C8B-B14F-4D97-AF65-F5344CB8AC3E}">
        <p14:creationId xmlns:p14="http://schemas.microsoft.com/office/powerpoint/2010/main" val="29295644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27" name="Rectangle 2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ítulo 7">
            <a:extLst>
              <a:ext uri="{FF2B5EF4-FFF2-40B4-BE49-F238E27FC236}">
                <a16:creationId xmlns:a16="http://schemas.microsoft.com/office/drawing/2014/main" id="{5F0ECACB-1398-471C-A340-7F844E9A08B7}"/>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a:t>Dica de leitura</a:t>
            </a:r>
          </a:p>
        </p:txBody>
      </p:sp>
      <p:sp>
        <p:nvSpPr>
          <p:cNvPr id="9" name="Espaço Reservado para Texto 8">
            <a:extLst>
              <a:ext uri="{FF2B5EF4-FFF2-40B4-BE49-F238E27FC236}">
                <a16:creationId xmlns:a16="http://schemas.microsoft.com/office/drawing/2014/main" id="{A57A2E27-5CAF-477F-A83A-A66ABC017506}"/>
              </a:ext>
            </a:extLst>
          </p:cNvPr>
          <p:cNvSpPr>
            <a:spLocks noGrp="1"/>
          </p:cNvSpPr>
          <p:nvPr>
            <p:ph type="body" idx="1"/>
          </p:nvPr>
        </p:nvSpPr>
        <p:spPr>
          <a:xfrm>
            <a:off x="890339" y="4636008"/>
            <a:ext cx="3734014" cy="1572768"/>
          </a:xfrm>
        </p:spPr>
        <p:txBody>
          <a:bodyPr vert="horz" lIns="91440" tIns="45720" rIns="91440" bIns="45720" rtlCol="0">
            <a:normAutofit/>
          </a:bodyPr>
          <a:lstStyle/>
          <a:p>
            <a:endParaRPr lang="en-US">
              <a:solidFill>
                <a:schemeClr val="tx1"/>
              </a:solidFill>
            </a:endParaRPr>
          </a:p>
        </p:txBody>
      </p:sp>
      <p:sp>
        <p:nvSpPr>
          <p:cNvPr id="29" name="Rectangle 6">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BD8E41"/>
          </a:solidFill>
          <a:ln w="38100" cap="rnd">
            <a:solidFill>
              <a:srgbClr val="BD8E4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m 2" descr="Computador portátil em cima da mesa&#10;&#10;Descrição gerada automaticamente">
            <a:extLst>
              <a:ext uri="{FF2B5EF4-FFF2-40B4-BE49-F238E27FC236}">
                <a16:creationId xmlns:a16="http://schemas.microsoft.com/office/drawing/2014/main" id="{68606B0F-D4FC-4BE2-A05B-4E0B838F66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108316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7297" y="409587"/>
            <a:ext cx="6718913" cy="5039185"/>
          </a:xfrm>
          <a:prstGeom prst="rect">
            <a:avLst/>
          </a:prstGeom>
          <a:ln>
            <a:noFill/>
          </a:ln>
          <a:effectLst>
            <a:outerShdw blurRad="292100" dist="139700" dir="2700000" algn="tl" rotWithShape="0">
              <a:srgbClr val="333333">
                <a:alpha val="65000"/>
              </a:srgbClr>
            </a:outerShdw>
          </a:effectLst>
        </p:spPr>
      </p:pic>
      <p:pic>
        <p:nvPicPr>
          <p:cNvPr id="7" name="Imagem 6" descr="Homem de terno azul&#10;&#10;Descrição gerada automaticamente">
            <a:extLst>
              <a:ext uri="{FF2B5EF4-FFF2-40B4-BE49-F238E27FC236}">
                <a16:creationId xmlns:a16="http://schemas.microsoft.com/office/drawing/2014/main" id="{C91BA2FA-4866-433D-9E8E-76E7E8AC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0214" cy="6858000"/>
          </a:xfrm>
          <a:prstGeom prst="rect">
            <a:avLst/>
          </a:prstGeom>
        </p:spPr>
      </p:pic>
      <p:sp>
        <p:nvSpPr>
          <p:cNvPr id="8" name="CaixaDeTexto 7">
            <a:extLst>
              <a:ext uri="{FF2B5EF4-FFF2-40B4-BE49-F238E27FC236}">
                <a16:creationId xmlns:a16="http://schemas.microsoft.com/office/drawing/2014/main" id="{506C6A0B-6E45-488A-A1C5-5659EA8E23DE}"/>
              </a:ext>
            </a:extLst>
          </p:cNvPr>
          <p:cNvSpPr txBox="1"/>
          <p:nvPr/>
        </p:nvSpPr>
        <p:spPr>
          <a:xfrm>
            <a:off x="5362414" y="5858359"/>
            <a:ext cx="2479728" cy="369332"/>
          </a:xfrm>
          <a:prstGeom prst="rect">
            <a:avLst/>
          </a:prstGeom>
          <a:noFill/>
        </p:spPr>
        <p:txBody>
          <a:bodyPr wrap="square" rtlCol="0">
            <a:spAutoFit/>
          </a:bodyPr>
          <a:lstStyle/>
          <a:p>
            <a:r>
              <a:rPr lang="pt-BR"/>
              <a:t>Pr. Júlio César Medeiros</a:t>
            </a:r>
            <a:endParaRPr lang="pt-BR" dirty="0"/>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0630" y="5670046"/>
            <a:ext cx="914400" cy="914400"/>
          </a:xfrm>
          <a:prstGeom prst="rect">
            <a:avLst/>
          </a:prstGeom>
        </p:spPr>
      </p:pic>
    </p:spTree>
    <p:extLst>
      <p:ext uri="{BB962C8B-B14F-4D97-AF65-F5344CB8AC3E}">
        <p14:creationId xmlns:p14="http://schemas.microsoft.com/office/powerpoint/2010/main" val="3978803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832AF6-6A73-45E6-9904-F4BCE600328E}"/>
              </a:ext>
            </a:extLst>
          </p:cNvPr>
          <p:cNvSpPr>
            <a:spLocks noGrp="1"/>
          </p:cNvSpPr>
          <p:nvPr>
            <p:ph type="title"/>
          </p:nvPr>
        </p:nvSpPr>
        <p:spPr>
          <a:xfrm>
            <a:off x="697882" y="342900"/>
            <a:ext cx="4014724" cy="1271502"/>
          </a:xfrm>
        </p:spPr>
        <p:txBody>
          <a:bodyPr>
            <a:normAutofit fontScale="90000"/>
          </a:bodyPr>
          <a:lstStyle/>
          <a:p>
            <a:r>
              <a:rPr lang="pt-BR" sz="6000" dirty="0" err="1"/>
              <a:t>Pré</a:t>
            </a:r>
            <a:r>
              <a:rPr lang="pt-BR" sz="6000" dirty="0"/>
              <a:t> Textual</a:t>
            </a:r>
          </a:p>
        </p:txBody>
      </p:sp>
      <p:sp>
        <p:nvSpPr>
          <p:cNvPr id="15" name="object 2">
            <a:extLst>
              <a:ext uri="{FF2B5EF4-FFF2-40B4-BE49-F238E27FC236}">
                <a16:creationId xmlns:a16="http://schemas.microsoft.com/office/drawing/2014/main" id="{C814EA9F-D837-47A0-9276-7C514BF08C96}"/>
              </a:ext>
            </a:extLst>
          </p:cNvPr>
          <p:cNvSpPr txBox="1">
            <a:spLocks/>
          </p:cNvSpPr>
          <p:nvPr/>
        </p:nvSpPr>
        <p:spPr>
          <a:xfrm>
            <a:off x="317529" y="2771608"/>
            <a:ext cx="2914187" cy="184563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0" tIns="11430" rIns="0" bIns="0" rtlCol="0">
            <a:spAutoFit/>
          </a:bodyPr>
          <a:lstStyle>
            <a:lvl1pPr>
              <a:defRPr sz="1900" b="0" i="0">
                <a:solidFill>
                  <a:schemeClr val="tx1"/>
                </a:solidFill>
                <a:latin typeface="Calibri"/>
                <a:ea typeface="+mj-ea"/>
                <a:cs typeface="Calibri"/>
              </a:defRPr>
            </a:lvl1pPr>
          </a:lstStyle>
          <a:p>
            <a:pPr marL="12700" marR="5080" lvl="0">
              <a:lnSpc>
                <a:spcPts val="2390"/>
              </a:lnSpc>
              <a:spcBef>
                <a:spcPts val="90"/>
              </a:spcBef>
              <a:defRPr/>
            </a:pPr>
            <a:r>
              <a:rPr lang="pt-BR" b="1" dirty="0"/>
              <a:t>“E o Verbo se fez carne e habitou entre nós, e vimos a sua glória, como a glória do unigênito do Pai, cheio de graça e verdade”. </a:t>
            </a:r>
            <a:r>
              <a:rPr lang="pt-BR" b="1" dirty="0" err="1"/>
              <a:t>Jo</a:t>
            </a:r>
            <a:r>
              <a:rPr lang="pt-BR" b="1" dirty="0"/>
              <a:t> 1.14</a:t>
            </a:r>
            <a:br>
              <a:rPr lang="pt-BR" b="1" dirty="0"/>
            </a:br>
            <a:endParaRPr kumimoji="0" lang="pt-BR" sz="1900" b="0" i="0" u="none" strike="noStrike" kern="0" cap="none" spc="-15" normalizeH="0" baseline="0" noProof="0" dirty="0">
              <a:ln>
                <a:noFill/>
              </a:ln>
              <a:solidFill>
                <a:schemeClr val="bg1"/>
              </a:solidFill>
              <a:effectLst/>
              <a:uLnTx/>
              <a:uFillTx/>
              <a:latin typeface="Calibri"/>
              <a:ea typeface="+mj-ea"/>
              <a:cs typeface="Calibri"/>
            </a:endParaRPr>
          </a:p>
        </p:txBody>
      </p:sp>
      <p:pic>
        <p:nvPicPr>
          <p:cNvPr id="4" name="Imagem 3">
            <a:extLst>
              <a:ext uri="{FF2B5EF4-FFF2-40B4-BE49-F238E27FC236}">
                <a16:creationId xmlns:a16="http://schemas.microsoft.com/office/drawing/2014/main" id="{28EA9BD9-407C-46D1-BB1B-9AD8AB4B9FC2}"/>
              </a:ext>
            </a:extLst>
          </p:cNvPr>
          <p:cNvPicPr>
            <a:picLocks noChangeAspect="1"/>
          </p:cNvPicPr>
          <p:nvPr/>
        </p:nvPicPr>
        <p:blipFill>
          <a:blip r:embed="rId2"/>
          <a:stretch>
            <a:fillRect/>
          </a:stretch>
        </p:blipFill>
        <p:spPr>
          <a:xfrm>
            <a:off x="379607" y="1935830"/>
            <a:ext cx="1990725" cy="514350"/>
          </a:xfrm>
          <a:prstGeom prst="rect">
            <a:avLst/>
          </a:prstGeom>
          <a:ln>
            <a:noFill/>
          </a:ln>
          <a:effectLst>
            <a:outerShdw blurRad="292100" dist="139700" dir="2700000" algn="tl" rotWithShape="0">
              <a:srgbClr val="333333">
                <a:alpha val="65000"/>
              </a:srgbClr>
            </a:outerShdw>
          </a:effectLst>
        </p:spPr>
      </p:pic>
      <p:sp>
        <p:nvSpPr>
          <p:cNvPr id="3" name="Seta: para a Direita 2">
            <a:extLst>
              <a:ext uri="{FF2B5EF4-FFF2-40B4-BE49-F238E27FC236}">
                <a16:creationId xmlns:a16="http://schemas.microsoft.com/office/drawing/2014/main" id="{594D3A3B-849F-4BDE-AA86-97E5E898BF81}"/>
              </a:ext>
            </a:extLst>
          </p:cNvPr>
          <p:cNvSpPr/>
          <p:nvPr/>
        </p:nvSpPr>
        <p:spPr>
          <a:xfrm>
            <a:off x="3021980" y="5880254"/>
            <a:ext cx="1059366" cy="4313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CaixaDeTexto 17">
            <a:extLst>
              <a:ext uri="{FF2B5EF4-FFF2-40B4-BE49-F238E27FC236}">
                <a16:creationId xmlns:a16="http://schemas.microsoft.com/office/drawing/2014/main" id="{95E5905E-1EB3-435D-8542-C4D803072E95}"/>
              </a:ext>
            </a:extLst>
          </p:cNvPr>
          <p:cNvSpPr txBox="1"/>
          <p:nvPr/>
        </p:nvSpPr>
        <p:spPr>
          <a:xfrm>
            <a:off x="239168" y="5665259"/>
            <a:ext cx="6109252" cy="646331"/>
          </a:xfrm>
          <a:prstGeom prst="rect">
            <a:avLst/>
          </a:prstGeom>
          <a:noFill/>
        </p:spPr>
        <p:txBody>
          <a:bodyPr wrap="square">
            <a:spAutoFit/>
          </a:bodyPr>
          <a:lstStyle/>
          <a:p>
            <a:r>
              <a:rPr lang="pt-BR" b="0" i="0" dirty="0">
                <a:solidFill>
                  <a:srgbClr val="222222"/>
                </a:solidFill>
                <a:effectLst/>
                <a:latin typeface="Georgia" panose="02040502050405020303" pitchFamily="18" charset="0"/>
              </a:rPr>
              <a:t>Texto de Referência:</a:t>
            </a:r>
            <a:br>
              <a:rPr lang="pt-BR" dirty="0"/>
            </a:br>
            <a:r>
              <a:rPr lang="pt-BR" dirty="0"/>
              <a:t>(</a:t>
            </a:r>
            <a:r>
              <a:rPr lang="pt-BR" b="0" i="0" dirty="0">
                <a:solidFill>
                  <a:srgbClr val="222222"/>
                </a:solidFill>
                <a:effectLst/>
                <a:latin typeface="Georgia" panose="02040502050405020303" pitchFamily="18" charset="0"/>
              </a:rPr>
              <a:t>João 1.1-18)</a:t>
            </a:r>
            <a:endParaRPr lang="pt-BR" dirty="0"/>
          </a:p>
        </p:txBody>
      </p:sp>
      <p:sp>
        <p:nvSpPr>
          <p:cNvPr id="14" name="CaixaDeTexto 13">
            <a:extLst>
              <a:ext uri="{FF2B5EF4-FFF2-40B4-BE49-F238E27FC236}">
                <a16:creationId xmlns:a16="http://schemas.microsoft.com/office/drawing/2014/main" id="{330FFFFA-05FB-4FC4-AAEB-9C38CC8915CF}"/>
              </a:ext>
            </a:extLst>
          </p:cNvPr>
          <p:cNvSpPr txBox="1"/>
          <p:nvPr/>
        </p:nvSpPr>
        <p:spPr>
          <a:xfrm>
            <a:off x="4332999" y="2113895"/>
            <a:ext cx="7479394" cy="4401205"/>
          </a:xfrm>
          <a:prstGeom prst="rect">
            <a:avLst/>
          </a:prstGeom>
          <a:noFill/>
        </p:spPr>
        <p:txBody>
          <a:bodyPr wrap="square">
            <a:spAutoFit/>
          </a:bodyPr>
          <a:lstStyle/>
          <a:p>
            <a:pPr marR="0" algn="l" rtl="0"/>
            <a:r>
              <a:rPr lang="pt-BR" sz="1400" b="0" i="0" u="none" strike="noStrike" baseline="0" dirty="0" err="1">
                <a:latin typeface="Verdana" panose="020B0604030504040204" pitchFamily="34" charset="0"/>
              </a:rPr>
              <a:t>Joã</a:t>
            </a:r>
            <a:r>
              <a:rPr lang="pt-BR" sz="1400" b="0" i="0" u="none" strike="noStrike" baseline="0" dirty="0">
                <a:latin typeface="Verdana" panose="020B0604030504040204" pitchFamily="34" charset="0"/>
              </a:rPr>
              <a:t> 1:1-18 ACF(1)  No princípio era o Verbo, e o Verbo estava com Deus, e o Verbo era Deus.(2)  Ele estava no princípio com Deus.(3)  Todas as coisas foram feitas por ele, e sem ele nada do que foi feito se fez.(4)  Nele estava a vida, e a vida era a luz dos homens.(5)  E a luz resplandece nas trevas, e as trevas não a compreenderam.(6)  Houve um homem enviado de Deus, cujo nome era João.(7)  Este veio para testemunho, para que testificasse da luz, para que todos cressem por ele.(8)  Não era ele a luz, mas para que testificasse da luz.(9)  Ali estava a luz verdadeira, que ilumina a todo o homem que vem ao mundo.(10)  Estava no mundo, e o mundo foi feito por ele, e o mundo não o conheceu.(11)  Veio para o que era seu, e os seus não o receberam.(12)  Mas, a todos quantos o receberam, deu-lhes o poder de serem feitos filhos de Deus, aos que </a:t>
            </a:r>
            <a:r>
              <a:rPr lang="pt-BR" sz="1400" b="0" i="0" u="none" strike="noStrike" baseline="0" dirty="0" err="1">
                <a:latin typeface="Verdana" panose="020B0604030504040204" pitchFamily="34" charset="0"/>
              </a:rPr>
              <a:t>crêem</a:t>
            </a:r>
            <a:r>
              <a:rPr lang="pt-BR" sz="1400" b="0" i="0" u="none" strike="noStrike" baseline="0" dirty="0">
                <a:latin typeface="Verdana" panose="020B0604030504040204" pitchFamily="34" charset="0"/>
              </a:rPr>
              <a:t> no seu nome;(13)  Os quais não nasceram do sangue, nem da vontade da carne, nem da vontade do homem, mas de Deus.(14)  E o Verbo se fez carne, e habitou entre nós, e vimos a sua glória, como a glória do unigênito do Pai, cheio de graça e de verdade.(15)  João testificou dele, e clamou, dizendo: Este era aquele de quem eu dizia: O que vem após mim é antes de mim, porque foi primeiro do que eu.(16)  E todos nós recebemos também da sua plenitude, e graça por graça.(17)  Porque a lei foi dada por Moisés; a graça e a verdade vieram por Jesus Cristo.(18)  Deus nunca foi visto por alguém. O Filho unigênito, que está no seio do Pai, esse o revelou.</a:t>
            </a:r>
          </a:p>
        </p:txBody>
      </p:sp>
      <p:pic>
        <p:nvPicPr>
          <p:cNvPr id="6" name="Imagem 5">
            <a:extLst>
              <a:ext uri="{FF2B5EF4-FFF2-40B4-BE49-F238E27FC236}">
                <a16:creationId xmlns:a16="http://schemas.microsoft.com/office/drawing/2014/main" id="{967DF4A8-75A2-4A65-A7C5-F322A38CCB08}"/>
              </a:ext>
            </a:extLst>
          </p:cNvPr>
          <p:cNvPicPr>
            <a:picLocks noChangeAspect="1"/>
          </p:cNvPicPr>
          <p:nvPr/>
        </p:nvPicPr>
        <p:blipFill>
          <a:blip r:embed="rId3"/>
          <a:stretch>
            <a:fillRect/>
          </a:stretch>
        </p:blipFill>
        <p:spPr>
          <a:xfrm>
            <a:off x="4940374" y="183230"/>
            <a:ext cx="4629150" cy="1752600"/>
          </a:xfrm>
          <a:prstGeom prst="rect">
            <a:avLst/>
          </a:prstGeom>
        </p:spPr>
      </p:pic>
      <p:pic>
        <p:nvPicPr>
          <p:cNvPr id="13" name="Gráfico 12" descr="Na mosca com preenchimento sólido">
            <a:extLst>
              <a:ext uri="{FF2B5EF4-FFF2-40B4-BE49-F238E27FC236}">
                <a16:creationId xmlns:a16="http://schemas.microsoft.com/office/drawing/2014/main" id="{6122AA22-D3F2-4AA6-B213-2A5BC2DDDD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84733" y="-54895"/>
            <a:ext cx="1990725" cy="1990725"/>
          </a:xfrm>
          <a:prstGeom prst="rect">
            <a:avLst/>
          </a:prstGeom>
        </p:spPr>
      </p:pic>
    </p:spTree>
    <p:extLst>
      <p:ext uri="{BB962C8B-B14F-4D97-AF65-F5344CB8AC3E}">
        <p14:creationId xmlns:p14="http://schemas.microsoft.com/office/powerpoint/2010/main" val="5890414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0" fill="hold"/>
                                        <p:tgtEl>
                                          <p:spTgt spid="13"/>
                                        </p:tgtEl>
                                        <p:attrNameLst>
                                          <p:attrName>ppt_x</p:attrName>
                                        </p:attrNameLst>
                                      </p:cBhvr>
                                      <p:tavLst>
                                        <p:tav tm="0">
                                          <p:val>
                                            <p:strVal val="1+#ppt_w/2"/>
                                          </p:val>
                                        </p:tav>
                                        <p:tav tm="100000">
                                          <p:val>
                                            <p:strVal val="#ppt_x"/>
                                          </p:val>
                                        </p:tav>
                                      </p:tavLst>
                                    </p:anim>
                                    <p:anim calcmode="lin" valueType="num">
                                      <p:cBhvr additive="base">
                                        <p:cTn id="18" dur="5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35" name="Rectangle 34">
            <a:extLst>
              <a:ext uri="{FF2B5EF4-FFF2-40B4-BE49-F238E27FC236}">
                <a16:creationId xmlns:a16="http://schemas.microsoft.com/office/drawing/2014/main" id="{DA21A4AC-5300-4176-B2FB-67830A3807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2CD8918-96B9-4AF1-B838-7BEC3112E2B6}"/>
              </a:ext>
            </a:extLst>
          </p:cNvPr>
          <p:cNvSpPr>
            <a:spLocks noGrp="1"/>
          </p:cNvSpPr>
          <p:nvPr>
            <p:ph type="title"/>
          </p:nvPr>
        </p:nvSpPr>
        <p:spPr>
          <a:xfrm>
            <a:off x="640080" y="795528"/>
            <a:ext cx="10908792" cy="1069848"/>
          </a:xfrm>
        </p:spPr>
        <p:txBody>
          <a:bodyPr vert="horz" lIns="91440" tIns="45720" rIns="91440" bIns="45720" rtlCol="0" anchor="ctr">
            <a:normAutofit/>
          </a:bodyPr>
          <a:lstStyle/>
          <a:p>
            <a:pPr algn="ctr"/>
            <a:r>
              <a:rPr lang="en-US" sz="6000"/>
              <a:t>📘 LEITURA SEMANAL</a:t>
            </a:r>
          </a:p>
        </p:txBody>
      </p:sp>
      <p:pic>
        <p:nvPicPr>
          <p:cNvPr id="8" name="Imagem 7" descr="Pessoas em reunião">
            <a:extLst>
              <a:ext uri="{FF2B5EF4-FFF2-40B4-BE49-F238E27FC236}">
                <a16:creationId xmlns:a16="http://schemas.microsoft.com/office/drawing/2014/main" id="{DA1F26C2-501F-4A50-80B0-FF79DECAB7AD}"/>
              </a:ext>
            </a:extLst>
          </p:cNvPr>
          <p:cNvPicPr>
            <a:picLocks noChangeAspect="1"/>
          </p:cNvPicPr>
          <p:nvPr/>
        </p:nvPicPr>
        <p:blipFill rotWithShape="1">
          <a:blip r:embed="rId2">
            <a:extLst>
              <a:ext uri="{28A0092B-C50C-407E-A947-70E740481C1C}">
                <a14:useLocalDpi xmlns:a14="http://schemas.microsoft.com/office/drawing/2010/main" val="0"/>
              </a:ext>
            </a:extLst>
          </a:blip>
          <a:srcRect l="6402" r="2" b="2"/>
          <a:stretch/>
        </p:blipFill>
        <p:spPr>
          <a:xfrm>
            <a:off x="6185051" y="2654313"/>
            <a:ext cx="6006951" cy="4203687"/>
          </a:xfrm>
          <a:custGeom>
            <a:avLst/>
            <a:gdLst/>
            <a:ahLst/>
            <a:cxnLst/>
            <a:rect l="l" t="t" r="r" b="b"/>
            <a:pathLst>
              <a:path w="6006951" h="4203687">
                <a:moveTo>
                  <a:pt x="1041516" y="879"/>
                </a:moveTo>
                <a:cubicBezTo>
                  <a:pt x="1141687" y="5084"/>
                  <a:pt x="1240768" y="23261"/>
                  <a:pt x="1340635" y="31075"/>
                </a:cubicBezTo>
                <a:cubicBezTo>
                  <a:pt x="1435675" y="38571"/>
                  <a:pt x="1530714" y="49499"/>
                  <a:pt x="1626262" y="34506"/>
                </a:cubicBezTo>
                <a:cubicBezTo>
                  <a:pt x="1719980" y="21762"/>
                  <a:pt x="1814765" y="18776"/>
                  <a:pt x="1909093" y="25612"/>
                </a:cubicBezTo>
                <a:cubicBezTo>
                  <a:pt x="2013408" y="30821"/>
                  <a:pt x="2117468" y="48101"/>
                  <a:pt x="2222418" y="33616"/>
                </a:cubicBezTo>
                <a:cubicBezTo>
                  <a:pt x="2235644" y="32269"/>
                  <a:pt x="2248998" y="34010"/>
                  <a:pt x="2261425" y="38699"/>
                </a:cubicBezTo>
                <a:cubicBezTo>
                  <a:pt x="2302223" y="52255"/>
                  <a:pt x="2346173" y="53094"/>
                  <a:pt x="2387466" y="41113"/>
                </a:cubicBezTo>
                <a:cubicBezTo>
                  <a:pt x="2439687" y="27213"/>
                  <a:pt x="2494525" y="26297"/>
                  <a:pt x="2547178" y="38445"/>
                </a:cubicBezTo>
                <a:cubicBezTo>
                  <a:pt x="2625446" y="55470"/>
                  <a:pt x="2703968" y="72242"/>
                  <a:pt x="2785412" y="58266"/>
                </a:cubicBezTo>
                <a:cubicBezTo>
                  <a:pt x="2832805" y="50261"/>
                  <a:pt x="2876767" y="30821"/>
                  <a:pt x="2923524" y="21673"/>
                </a:cubicBezTo>
                <a:cubicBezTo>
                  <a:pt x="3058205" y="-4628"/>
                  <a:pt x="3194158" y="3249"/>
                  <a:pt x="3330110" y="12143"/>
                </a:cubicBezTo>
                <a:cubicBezTo>
                  <a:pt x="3462886" y="20910"/>
                  <a:pt x="3595026" y="38952"/>
                  <a:pt x="3728564" y="36284"/>
                </a:cubicBezTo>
                <a:cubicBezTo>
                  <a:pt x="3756999" y="36500"/>
                  <a:pt x="3785372" y="38876"/>
                  <a:pt x="3813438" y="43400"/>
                </a:cubicBezTo>
                <a:cubicBezTo>
                  <a:pt x="3917626" y="57122"/>
                  <a:pt x="4022322" y="70082"/>
                  <a:pt x="4125366" y="42383"/>
                </a:cubicBezTo>
                <a:cubicBezTo>
                  <a:pt x="4217750" y="17340"/>
                  <a:pt x="4314149" y="10695"/>
                  <a:pt x="4409087" y="22816"/>
                </a:cubicBezTo>
                <a:cubicBezTo>
                  <a:pt x="4534099" y="39194"/>
                  <a:pt x="4660458" y="42777"/>
                  <a:pt x="4786195" y="33489"/>
                </a:cubicBezTo>
                <a:cubicBezTo>
                  <a:pt x="4825659" y="29563"/>
                  <a:pt x="4865339" y="28153"/>
                  <a:pt x="4904994" y="29296"/>
                </a:cubicBezTo>
                <a:cubicBezTo>
                  <a:pt x="5194178" y="42510"/>
                  <a:pt x="5484252" y="25103"/>
                  <a:pt x="5772928" y="55851"/>
                </a:cubicBezTo>
                <a:cubicBezTo>
                  <a:pt x="5818560" y="61232"/>
                  <a:pt x="5864504" y="61626"/>
                  <a:pt x="5909961" y="57111"/>
                </a:cubicBezTo>
                <a:lnTo>
                  <a:pt x="6006951" y="36719"/>
                </a:lnTo>
                <a:lnTo>
                  <a:pt x="6006951" y="4203687"/>
                </a:lnTo>
                <a:lnTo>
                  <a:pt x="11720" y="4203687"/>
                </a:lnTo>
                <a:lnTo>
                  <a:pt x="11786" y="4203489"/>
                </a:lnTo>
                <a:cubicBezTo>
                  <a:pt x="27809" y="3962716"/>
                  <a:pt x="39197" y="3721434"/>
                  <a:pt x="15626" y="3481297"/>
                </a:cubicBezTo>
                <a:cubicBezTo>
                  <a:pt x="-847" y="3334800"/>
                  <a:pt x="-4304" y="3187234"/>
                  <a:pt x="5296" y="3040178"/>
                </a:cubicBezTo>
                <a:cubicBezTo>
                  <a:pt x="11786" y="2956021"/>
                  <a:pt x="18539" y="2871864"/>
                  <a:pt x="22776" y="2787582"/>
                </a:cubicBezTo>
                <a:cubicBezTo>
                  <a:pt x="28180" y="2667690"/>
                  <a:pt x="25173" y="2547584"/>
                  <a:pt x="13771" y="2428074"/>
                </a:cubicBezTo>
                <a:cubicBezTo>
                  <a:pt x="4237" y="2336939"/>
                  <a:pt x="3177" y="2245180"/>
                  <a:pt x="10593" y="2153867"/>
                </a:cubicBezTo>
                <a:cubicBezTo>
                  <a:pt x="25690" y="1998396"/>
                  <a:pt x="9931" y="1842923"/>
                  <a:pt x="5032" y="1687576"/>
                </a:cubicBezTo>
                <a:cubicBezTo>
                  <a:pt x="-3577" y="1401802"/>
                  <a:pt x="20393" y="1116155"/>
                  <a:pt x="9666" y="830380"/>
                </a:cubicBezTo>
                <a:cubicBezTo>
                  <a:pt x="3841" y="689018"/>
                  <a:pt x="16420" y="547783"/>
                  <a:pt x="9666" y="406421"/>
                </a:cubicBezTo>
                <a:cubicBezTo>
                  <a:pt x="4105" y="305866"/>
                  <a:pt x="397" y="205310"/>
                  <a:pt x="4105" y="104628"/>
                </a:cubicBezTo>
                <a:lnTo>
                  <a:pt x="8821" y="33297"/>
                </a:lnTo>
                <a:lnTo>
                  <a:pt x="35743" y="28771"/>
                </a:lnTo>
                <a:cubicBezTo>
                  <a:pt x="151314" y="14091"/>
                  <a:pt x="268377" y="13376"/>
                  <a:pt x="384397" y="26755"/>
                </a:cubicBezTo>
                <a:cubicBezTo>
                  <a:pt x="448561" y="35141"/>
                  <a:pt x="512980" y="47847"/>
                  <a:pt x="578287" y="35141"/>
                </a:cubicBezTo>
                <a:cubicBezTo>
                  <a:pt x="584437" y="34048"/>
                  <a:pt x="590625" y="36818"/>
                  <a:pt x="593916" y="42129"/>
                </a:cubicBezTo>
                <a:cubicBezTo>
                  <a:pt x="626188" y="81517"/>
                  <a:pt x="668117" y="80246"/>
                  <a:pt x="710936" y="67541"/>
                </a:cubicBezTo>
                <a:cubicBezTo>
                  <a:pt x="739041" y="58837"/>
                  <a:pt x="766587" y="48406"/>
                  <a:pt x="793396" y="36284"/>
                </a:cubicBezTo>
                <a:cubicBezTo>
                  <a:pt x="840332" y="16819"/>
                  <a:pt x="890189" y="5308"/>
                  <a:pt x="940911" y="2233"/>
                </a:cubicBezTo>
                <a:cubicBezTo>
                  <a:pt x="974613" y="-372"/>
                  <a:pt x="1008125" y="-522"/>
                  <a:pt x="1041516" y="879"/>
                </a:cubicBezTo>
                <a:close/>
              </a:path>
            </a:pathLst>
          </a:custGeom>
        </p:spPr>
      </p:pic>
      <p:pic>
        <p:nvPicPr>
          <p:cNvPr id="4" name="Imagem 3">
            <a:extLst>
              <a:ext uri="{FF2B5EF4-FFF2-40B4-BE49-F238E27FC236}">
                <a16:creationId xmlns:a16="http://schemas.microsoft.com/office/drawing/2014/main" id="{1407F948-CB10-4856-B31B-04DE654749CE}"/>
              </a:ext>
            </a:extLst>
          </p:cNvPr>
          <p:cNvPicPr>
            <a:picLocks noChangeAspect="1"/>
          </p:cNvPicPr>
          <p:nvPr/>
        </p:nvPicPr>
        <p:blipFill>
          <a:blip r:embed="rId3"/>
          <a:stretch>
            <a:fillRect/>
          </a:stretch>
        </p:blipFill>
        <p:spPr>
          <a:xfrm>
            <a:off x="-3050" y="3133982"/>
            <a:ext cx="5924550" cy="2171700"/>
          </a:xfrm>
          <a:prstGeom prst="rect">
            <a:avLst/>
          </a:prstGeom>
        </p:spPr>
      </p:pic>
    </p:spTree>
    <p:extLst>
      <p:ext uri="{BB962C8B-B14F-4D97-AF65-F5344CB8AC3E}">
        <p14:creationId xmlns:p14="http://schemas.microsoft.com/office/powerpoint/2010/main" val="27653159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44000" decel="46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agem 2" descr="Uma imagem contendo Diagrama&#10;&#10;Descrição gerada automaticamente">
            <a:extLst>
              <a:ext uri="{FF2B5EF4-FFF2-40B4-BE49-F238E27FC236}">
                <a16:creationId xmlns:a16="http://schemas.microsoft.com/office/drawing/2014/main" id="{C7A36417-C583-493C-93AB-78D0FB77C5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90396"/>
            <a:ext cx="12192000" cy="6858000"/>
          </a:xfrm>
          <a:prstGeom prst="rect">
            <a:avLst/>
          </a:prstGeom>
        </p:spPr>
      </p:pic>
      <p:sp>
        <p:nvSpPr>
          <p:cNvPr id="2" name="Retângulo 1">
            <a:extLst>
              <a:ext uri="{FF2B5EF4-FFF2-40B4-BE49-F238E27FC236}">
                <a16:creationId xmlns:a16="http://schemas.microsoft.com/office/drawing/2014/main" id="{DDEC6C1D-CD84-461F-95EA-C114EF290937}"/>
              </a:ext>
            </a:extLst>
          </p:cNvPr>
          <p:cNvSpPr/>
          <p:nvPr/>
        </p:nvSpPr>
        <p:spPr>
          <a:xfrm>
            <a:off x="7830367" y="290396"/>
            <a:ext cx="3501921" cy="923330"/>
          </a:xfrm>
          <a:prstGeom prst="rect">
            <a:avLst/>
          </a:prstGeom>
          <a:noFill/>
        </p:spPr>
        <p:txBody>
          <a:bodyPr wrap="none" lIns="91440" tIns="45720" rIns="91440" bIns="45720">
            <a:spAutoFit/>
          </a:bodyPr>
          <a:lstStyle/>
          <a:p>
            <a:pPr algn="ctr"/>
            <a:r>
              <a:rPr lang="pt-BR" sz="5400" b="0" cap="none" spc="0" dirty="0">
                <a:ln w="0"/>
                <a:solidFill>
                  <a:schemeClr val="tx1"/>
                </a:solidFill>
                <a:effectLst>
                  <a:outerShdw blurRad="38100" dist="19050" dir="2700000" algn="tl" rotWithShape="0">
                    <a:schemeClr val="dk1">
                      <a:alpha val="40000"/>
                    </a:schemeClr>
                  </a:outerShdw>
                </a:effectLst>
              </a:rPr>
              <a:t>Subsídio ao Professor</a:t>
            </a:r>
          </a:p>
        </p:txBody>
      </p:sp>
      <p:pic>
        <p:nvPicPr>
          <p:cNvPr id="8194" name="Picture 2" descr="jesus Logo | Free Logo Design Tool from Flaming Text">
            <a:extLst>
              <a:ext uri="{FF2B5EF4-FFF2-40B4-BE49-F238E27FC236}">
                <a16:creationId xmlns:a16="http://schemas.microsoft.com/office/drawing/2014/main" id="{9DC23309-CE6D-4F93-A32E-567A40B04C8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581327" y="4996055"/>
            <a:ext cx="2402781" cy="1571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6365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6D2A5BC-D0F1-4AB5-92A6-61F27CDA9271}"/>
              </a:ext>
            </a:extLst>
          </p:cNvPr>
          <p:cNvSpPr>
            <a:spLocks noGrp="1"/>
          </p:cNvSpPr>
          <p:nvPr>
            <p:ph type="title"/>
          </p:nvPr>
        </p:nvSpPr>
        <p:spPr>
          <a:xfrm>
            <a:off x="640080" y="325369"/>
            <a:ext cx="4368602" cy="1956841"/>
          </a:xfrm>
        </p:spPr>
        <p:txBody>
          <a:bodyPr anchor="b">
            <a:normAutofit/>
          </a:bodyPr>
          <a:lstStyle/>
          <a:p>
            <a:pPr>
              <a:lnSpc>
                <a:spcPct val="90000"/>
              </a:lnSpc>
            </a:pPr>
            <a:r>
              <a:rPr lang="pt-BR" sz="6100"/>
              <a:t>Introdução:</a:t>
            </a:r>
          </a:p>
        </p:txBody>
      </p:sp>
      <p:sp>
        <p:nvSpPr>
          <p:cNvPr id="137"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597CA8"/>
          </a:solidFill>
          <a:ln w="38100" cap="rnd">
            <a:solidFill>
              <a:srgbClr val="597CA8"/>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ço Reservado para Conteúdo 2">
            <a:extLst>
              <a:ext uri="{FF2B5EF4-FFF2-40B4-BE49-F238E27FC236}">
                <a16:creationId xmlns:a16="http://schemas.microsoft.com/office/drawing/2014/main" id="{3C33D4CF-EDD0-4B17-A199-9E092CF6D462}"/>
              </a:ext>
            </a:extLst>
          </p:cNvPr>
          <p:cNvSpPr>
            <a:spLocks noGrp="1"/>
          </p:cNvSpPr>
          <p:nvPr>
            <p:ph idx="1"/>
          </p:nvPr>
        </p:nvSpPr>
        <p:spPr>
          <a:xfrm>
            <a:off x="640080" y="2872899"/>
            <a:ext cx="4243589" cy="3320668"/>
          </a:xfrm>
        </p:spPr>
        <p:txBody>
          <a:bodyPr>
            <a:normAutofit/>
          </a:bodyPr>
          <a:lstStyle/>
          <a:p>
            <a:pPr marL="12700" marR="5080">
              <a:lnSpc>
                <a:spcPct val="100000"/>
              </a:lnSpc>
              <a:spcBef>
                <a:spcPts val="1285"/>
              </a:spcBef>
            </a:pPr>
            <a:r>
              <a:rPr lang="pt-BR" sz="2000" b="0" i="0" dirty="0">
                <a:effectLst/>
                <a:latin typeface="Open Sans" panose="020B0806030504020204" pitchFamily="34" charset="0"/>
              </a:rPr>
              <a:t>O Evangelho de João é o mais valioso dos quatro Evangelhos, pois seus discursos fornecem conteúdo teológico que diz respeito à natureza do Cristo, Sua pessoa e o significado da fé </a:t>
            </a:r>
            <a:r>
              <a:rPr lang="pt-BR" sz="2000" b="0" i="0" dirty="0" err="1">
                <a:effectLst/>
                <a:latin typeface="Open Sans" panose="020B0806030504020204" pitchFamily="34" charset="0"/>
              </a:rPr>
              <a:t>nEle</a:t>
            </a:r>
            <a:r>
              <a:rPr lang="pt-BR" sz="2000" b="0" i="0" dirty="0">
                <a:effectLst/>
                <a:latin typeface="Open Sans" panose="020B0806030504020204" pitchFamily="34" charset="0"/>
              </a:rPr>
              <a:t>. Algumas revelações descritas por João, não são encontradas nos sinóticos.</a:t>
            </a:r>
            <a:endParaRPr lang="pt-BR" sz="2000" dirty="0">
              <a:highlight>
                <a:srgbClr val="FFFF00"/>
              </a:highlight>
              <a:latin typeface="Calibri"/>
              <a:cs typeface="Calibri"/>
            </a:endParaRPr>
          </a:p>
        </p:txBody>
      </p:sp>
      <p:pic>
        <p:nvPicPr>
          <p:cNvPr id="5122" name="Picture 2" descr="Jesus Ensina a Dar a César e a Deus">
            <a:extLst>
              <a:ext uri="{FF2B5EF4-FFF2-40B4-BE49-F238E27FC236}">
                <a16:creationId xmlns:a16="http://schemas.microsoft.com/office/drawing/2014/main" id="{B7AD77AB-1BAC-4B28-8BFD-9E72351629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254" r="17044"/>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0271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C5715C"/>
          </a:solidFill>
          <a:ln w="38100" cap="rnd">
            <a:solidFill>
              <a:srgbClr val="C5715C"/>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m 2" descr="Árvores de outono vibrantes">
            <a:extLst>
              <a:ext uri="{FF2B5EF4-FFF2-40B4-BE49-F238E27FC236}">
                <a16:creationId xmlns:a16="http://schemas.microsoft.com/office/drawing/2014/main" id="{B8BFB543-1FDB-4486-B6BA-32F47748B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sp>
        <p:nvSpPr>
          <p:cNvPr id="4" name="CaixaDeTexto 3">
            <a:extLst>
              <a:ext uri="{FF2B5EF4-FFF2-40B4-BE49-F238E27FC236}">
                <a16:creationId xmlns:a16="http://schemas.microsoft.com/office/drawing/2014/main" id="{4C2C91F7-3788-4DF0-9740-4269F7A2C6B8}"/>
              </a:ext>
            </a:extLst>
          </p:cNvPr>
          <p:cNvSpPr txBox="1"/>
          <p:nvPr/>
        </p:nvSpPr>
        <p:spPr>
          <a:xfrm>
            <a:off x="3314090" y="1929384"/>
            <a:ext cx="5110089" cy="341254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ormAutofit/>
          </a:bodyPr>
          <a:lstStyle/>
          <a:p>
            <a:pPr marL="228600" indent="-228600">
              <a:lnSpc>
                <a:spcPct val="110000"/>
              </a:lnSpc>
              <a:spcBef>
                <a:spcPts val="1000"/>
              </a:spcBef>
              <a:buFont typeface="Arial" panose="020B0604020202020204" pitchFamily="34" charset="0"/>
              <a:buChar char="•"/>
              <a:defRPr/>
            </a:pPr>
            <a:r>
              <a:rPr kumimoji="0" lang="en-US" sz="4800" b="1" i="0" u="none" strike="noStrike"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#pontochave</a:t>
            </a:r>
            <a:br>
              <a:rPr kumimoji="0" lang="en-US" sz="4800" b="0" i="0" u="none" strike="noStrike"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br>
            <a:r>
              <a:rPr lang="pt-BR" sz="4800" dirty="0">
                <a:solidFill>
                  <a:srgbClr val="222222"/>
                </a:solidFill>
                <a:latin typeface="Georgia" panose="02040502050405020303" pitchFamily="18" charset="0"/>
              </a:rPr>
              <a:t>““Jesus era o próprio Deus”</a:t>
            </a:r>
          </a:p>
          <a:p>
            <a:pPr marL="228600" indent="-228600">
              <a:lnSpc>
                <a:spcPct val="110000"/>
              </a:lnSpc>
              <a:spcBef>
                <a:spcPts val="1000"/>
              </a:spcBef>
              <a:buFont typeface="Arial" panose="020B0604020202020204" pitchFamily="34" charset="0"/>
              <a:buChar char="•"/>
              <a:defRPr/>
            </a:pPr>
            <a:endParaRPr lang="en-US" sz="4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75913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46F6A7-0B48-49A7-8E23-3C1F09939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y content container">
            <a:extLst>
              <a:ext uri="{FF2B5EF4-FFF2-40B4-BE49-F238E27FC236}">
                <a16:creationId xmlns:a16="http://schemas.microsoft.com/office/drawing/2014/main" id="{F53AD421-C5C8-4C52-9DD0-6A594F21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564" y="493776"/>
            <a:ext cx="11040872" cy="5722227"/>
          </a:xfrm>
          <a:custGeom>
            <a:avLst/>
            <a:gdLst>
              <a:gd name="connsiteX0" fmla="*/ 0 w 11040872"/>
              <a:gd name="connsiteY0" fmla="*/ 594482 h 5722227"/>
              <a:gd name="connsiteX1" fmla="*/ 594482 w 11040872"/>
              <a:gd name="connsiteY1" fmla="*/ 0 h 5722227"/>
              <a:gd name="connsiteX2" fmla="*/ 1448314 w 11040872"/>
              <a:gd name="connsiteY2" fmla="*/ 0 h 5722227"/>
              <a:gd name="connsiteX3" fmla="*/ 1908070 w 11040872"/>
              <a:gd name="connsiteY3" fmla="*/ 0 h 5722227"/>
              <a:gd name="connsiteX4" fmla="*/ 2564864 w 11040872"/>
              <a:gd name="connsiteY4" fmla="*/ 0 h 5722227"/>
              <a:gd name="connsiteX5" fmla="*/ 3320177 w 11040872"/>
              <a:gd name="connsiteY5" fmla="*/ 0 h 5722227"/>
              <a:gd name="connsiteX6" fmla="*/ 4174009 w 11040872"/>
              <a:gd name="connsiteY6" fmla="*/ 0 h 5722227"/>
              <a:gd name="connsiteX7" fmla="*/ 4929322 w 11040872"/>
              <a:gd name="connsiteY7" fmla="*/ 0 h 5722227"/>
              <a:gd name="connsiteX8" fmla="*/ 5783154 w 11040872"/>
              <a:gd name="connsiteY8" fmla="*/ 0 h 5722227"/>
              <a:gd name="connsiteX9" fmla="*/ 6538466 w 11040872"/>
              <a:gd name="connsiteY9" fmla="*/ 0 h 5722227"/>
              <a:gd name="connsiteX10" fmla="*/ 6998222 w 11040872"/>
              <a:gd name="connsiteY10" fmla="*/ 0 h 5722227"/>
              <a:gd name="connsiteX11" fmla="*/ 7753535 w 11040872"/>
              <a:gd name="connsiteY11" fmla="*/ 0 h 5722227"/>
              <a:gd name="connsiteX12" fmla="*/ 8311810 w 11040872"/>
              <a:gd name="connsiteY12" fmla="*/ 0 h 5722227"/>
              <a:gd name="connsiteX13" fmla="*/ 8771566 w 11040872"/>
              <a:gd name="connsiteY13" fmla="*/ 0 h 5722227"/>
              <a:gd name="connsiteX14" fmla="*/ 9132802 w 11040872"/>
              <a:gd name="connsiteY14" fmla="*/ 0 h 5722227"/>
              <a:gd name="connsiteX15" fmla="*/ 9592558 w 11040872"/>
              <a:gd name="connsiteY15" fmla="*/ 0 h 5722227"/>
              <a:gd name="connsiteX16" fmla="*/ 10446390 w 11040872"/>
              <a:gd name="connsiteY16" fmla="*/ 0 h 5722227"/>
              <a:gd name="connsiteX17" fmla="*/ 11040872 w 11040872"/>
              <a:gd name="connsiteY17" fmla="*/ 594482 h 5722227"/>
              <a:gd name="connsiteX18" fmla="*/ 11040872 w 11040872"/>
              <a:gd name="connsiteY18" fmla="*/ 1332756 h 5722227"/>
              <a:gd name="connsiteX19" fmla="*/ 11040872 w 11040872"/>
              <a:gd name="connsiteY19" fmla="*/ 2071031 h 5722227"/>
              <a:gd name="connsiteX20" fmla="*/ 11040872 w 11040872"/>
              <a:gd name="connsiteY20" fmla="*/ 2627974 h 5722227"/>
              <a:gd name="connsiteX21" fmla="*/ 11040872 w 11040872"/>
              <a:gd name="connsiteY21" fmla="*/ 3366249 h 5722227"/>
              <a:gd name="connsiteX22" fmla="*/ 11040872 w 11040872"/>
              <a:gd name="connsiteY22" fmla="*/ 3923192 h 5722227"/>
              <a:gd name="connsiteX23" fmla="*/ 11040872 w 11040872"/>
              <a:gd name="connsiteY23" fmla="*/ 5127745 h 5722227"/>
              <a:gd name="connsiteX24" fmla="*/ 10446390 w 11040872"/>
              <a:gd name="connsiteY24" fmla="*/ 5722227 h 5722227"/>
              <a:gd name="connsiteX25" fmla="*/ 9986634 w 11040872"/>
              <a:gd name="connsiteY25" fmla="*/ 5722227 h 5722227"/>
              <a:gd name="connsiteX26" fmla="*/ 9132802 w 11040872"/>
              <a:gd name="connsiteY26" fmla="*/ 5722227 h 5722227"/>
              <a:gd name="connsiteX27" fmla="*/ 8771566 w 11040872"/>
              <a:gd name="connsiteY27" fmla="*/ 5722227 h 5722227"/>
              <a:gd name="connsiteX28" fmla="*/ 8114772 w 11040872"/>
              <a:gd name="connsiteY28" fmla="*/ 5722227 h 5722227"/>
              <a:gd name="connsiteX29" fmla="*/ 7556497 w 11040872"/>
              <a:gd name="connsiteY29" fmla="*/ 5722227 h 5722227"/>
              <a:gd name="connsiteX30" fmla="*/ 6998222 w 11040872"/>
              <a:gd name="connsiteY30" fmla="*/ 5722227 h 5722227"/>
              <a:gd name="connsiteX31" fmla="*/ 6439947 w 11040872"/>
              <a:gd name="connsiteY31" fmla="*/ 5722227 h 5722227"/>
              <a:gd name="connsiteX32" fmla="*/ 6078711 w 11040872"/>
              <a:gd name="connsiteY32" fmla="*/ 5722227 h 5722227"/>
              <a:gd name="connsiteX33" fmla="*/ 5224879 w 11040872"/>
              <a:gd name="connsiteY33" fmla="*/ 5722227 h 5722227"/>
              <a:gd name="connsiteX34" fmla="*/ 4371047 w 11040872"/>
              <a:gd name="connsiteY34" fmla="*/ 5722227 h 5722227"/>
              <a:gd name="connsiteX35" fmla="*/ 4009810 w 11040872"/>
              <a:gd name="connsiteY35" fmla="*/ 5722227 h 5722227"/>
              <a:gd name="connsiteX36" fmla="*/ 3550054 w 11040872"/>
              <a:gd name="connsiteY36" fmla="*/ 5722227 h 5722227"/>
              <a:gd name="connsiteX37" fmla="*/ 2893261 w 11040872"/>
              <a:gd name="connsiteY37" fmla="*/ 5722227 h 5722227"/>
              <a:gd name="connsiteX38" fmla="*/ 2137948 w 11040872"/>
              <a:gd name="connsiteY38" fmla="*/ 5722227 h 5722227"/>
              <a:gd name="connsiteX39" fmla="*/ 1579673 w 11040872"/>
              <a:gd name="connsiteY39" fmla="*/ 5722227 h 5722227"/>
              <a:gd name="connsiteX40" fmla="*/ 594482 w 11040872"/>
              <a:gd name="connsiteY40" fmla="*/ 5722227 h 5722227"/>
              <a:gd name="connsiteX41" fmla="*/ 0 w 11040872"/>
              <a:gd name="connsiteY41" fmla="*/ 5127745 h 5722227"/>
              <a:gd name="connsiteX42" fmla="*/ 0 w 11040872"/>
              <a:gd name="connsiteY42" fmla="*/ 4389471 h 5722227"/>
              <a:gd name="connsiteX43" fmla="*/ 0 w 11040872"/>
              <a:gd name="connsiteY43" fmla="*/ 3787194 h 5722227"/>
              <a:gd name="connsiteX44" fmla="*/ 0 w 11040872"/>
              <a:gd name="connsiteY44" fmla="*/ 3139585 h 5722227"/>
              <a:gd name="connsiteX45" fmla="*/ 0 w 11040872"/>
              <a:gd name="connsiteY45" fmla="*/ 2582642 h 5722227"/>
              <a:gd name="connsiteX46" fmla="*/ 0 w 11040872"/>
              <a:gd name="connsiteY46" fmla="*/ 1844367 h 5722227"/>
              <a:gd name="connsiteX47" fmla="*/ 0 w 11040872"/>
              <a:gd name="connsiteY47" fmla="*/ 1332756 h 5722227"/>
              <a:gd name="connsiteX48" fmla="*/ 0 w 11040872"/>
              <a:gd name="connsiteY48" fmla="*/ 594482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040872" h="5722227" fill="none" extrusionOk="0">
                <a:moveTo>
                  <a:pt x="0" y="594482"/>
                </a:moveTo>
                <a:cubicBezTo>
                  <a:pt x="15746" y="210853"/>
                  <a:pt x="238566" y="-49047"/>
                  <a:pt x="594482" y="0"/>
                </a:cubicBezTo>
                <a:cubicBezTo>
                  <a:pt x="794518" y="-29056"/>
                  <a:pt x="1056835" y="31998"/>
                  <a:pt x="1448314" y="0"/>
                </a:cubicBezTo>
                <a:cubicBezTo>
                  <a:pt x="1839793" y="-31998"/>
                  <a:pt x="1717857" y="10568"/>
                  <a:pt x="1908070" y="0"/>
                </a:cubicBezTo>
                <a:cubicBezTo>
                  <a:pt x="2098283" y="-10568"/>
                  <a:pt x="2377757" y="-10377"/>
                  <a:pt x="2564864" y="0"/>
                </a:cubicBezTo>
                <a:cubicBezTo>
                  <a:pt x="2751971" y="10377"/>
                  <a:pt x="3048766" y="25570"/>
                  <a:pt x="3320177" y="0"/>
                </a:cubicBezTo>
                <a:cubicBezTo>
                  <a:pt x="3591588" y="-25570"/>
                  <a:pt x="3890997" y="-35762"/>
                  <a:pt x="4174009" y="0"/>
                </a:cubicBezTo>
                <a:cubicBezTo>
                  <a:pt x="4457021" y="35762"/>
                  <a:pt x="4687341" y="20239"/>
                  <a:pt x="4929322" y="0"/>
                </a:cubicBezTo>
                <a:cubicBezTo>
                  <a:pt x="5171303" y="-20239"/>
                  <a:pt x="5520807" y="-10743"/>
                  <a:pt x="5783154" y="0"/>
                </a:cubicBezTo>
                <a:cubicBezTo>
                  <a:pt x="6045501" y="10743"/>
                  <a:pt x="6171473" y="-14245"/>
                  <a:pt x="6538466" y="0"/>
                </a:cubicBezTo>
                <a:cubicBezTo>
                  <a:pt x="6905459" y="14245"/>
                  <a:pt x="6859386" y="-15798"/>
                  <a:pt x="6998222" y="0"/>
                </a:cubicBezTo>
                <a:cubicBezTo>
                  <a:pt x="7137058" y="15798"/>
                  <a:pt x="7493034" y="17684"/>
                  <a:pt x="7753535" y="0"/>
                </a:cubicBezTo>
                <a:cubicBezTo>
                  <a:pt x="8014036" y="-17684"/>
                  <a:pt x="8093734" y="-5742"/>
                  <a:pt x="8311810" y="0"/>
                </a:cubicBezTo>
                <a:cubicBezTo>
                  <a:pt x="8529886" y="5742"/>
                  <a:pt x="8549001" y="8497"/>
                  <a:pt x="8771566" y="0"/>
                </a:cubicBezTo>
                <a:cubicBezTo>
                  <a:pt x="8994131" y="-8497"/>
                  <a:pt x="8987828" y="-849"/>
                  <a:pt x="9132802" y="0"/>
                </a:cubicBezTo>
                <a:cubicBezTo>
                  <a:pt x="9277776" y="849"/>
                  <a:pt x="9415114" y="-11551"/>
                  <a:pt x="9592558" y="0"/>
                </a:cubicBezTo>
                <a:cubicBezTo>
                  <a:pt x="9770002" y="11551"/>
                  <a:pt x="10181650" y="-41772"/>
                  <a:pt x="10446390" y="0"/>
                </a:cubicBezTo>
                <a:cubicBezTo>
                  <a:pt x="10835046" y="-41554"/>
                  <a:pt x="11056788" y="252696"/>
                  <a:pt x="11040872" y="594482"/>
                </a:cubicBezTo>
                <a:cubicBezTo>
                  <a:pt x="11043504" y="949757"/>
                  <a:pt x="11021866" y="1151453"/>
                  <a:pt x="11040872" y="1332756"/>
                </a:cubicBezTo>
                <a:cubicBezTo>
                  <a:pt x="11059878" y="1514059"/>
                  <a:pt x="11068100" y="1802860"/>
                  <a:pt x="11040872" y="2071031"/>
                </a:cubicBezTo>
                <a:cubicBezTo>
                  <a:pt x="11013644" y="2339203"/>
                  <a:pt x="11032418" y="2442705"/>
                  <a:pt x="11040872" y="2627974"/>
                </a:cubicBezTo>
                <a:cubicBezTo>
                  <a:pt x="11049326" y="2813243"/>
                  <a:pt x="11063609" y="3012513"/>
                  <a:pt x="11040872" y="3366249"/>
                </a:cubicBezTo>
                <a:cubicBezTo>
                  <a:pt x="11018135" y="3719985"/>
                  <a:pt x="11016901" y="3727349"/>
                  <a:pt x="11040872" y="3923192"/>
                </a:cubicBezTo>
                <a:cubicBezTo>
                  <a:pt x="11064843" y="4119035"/>
                  <a:pt x="11006950" y="4790605"/>
                  <a:pt x="11040872" y="5127745"/>
                </a:cubicBezTo>
                <a:cubicBezTo>
                  <a:pt x="11056495" y="5431543"/>
                  <a:pt x="10805033" y="5712114"/>
                  <a:pt x="10446390" y="5722227"/>
                </a:cubicBezTo>
                <a:cubicBezTo>
                  <a:pt x="10354097" y="5715080"/>
                  <a:pt x="10214750" y="5743729"/>
                  <a:pt x="9986634" y="5722227"/>
                </a:cubicBezTo>
                <a:cubicBezTo>
                  <a:pt x="9758518" y="5700725"/>
                  <a:pt x="9314174" y="5689111"/>
                  <a:pt x="9132802" y="5722227"/>
                </a:cubicBezTo>
                <a:cubicBezTo>
                  <a:pt x="8951430" y="5755343"/>
                  <a:pt x="8857182" y="5714580"/>
                  <a:pt x="8771566" y="5722227"/>
                </a:cubicBezTo>
                <a:cubicBezTo>
                  <a:pt x="8685950" y="5729874"/>
                  <a:pt x="8346042" y="5748953"/>
                  <a:pt x="8114772" y="5722227"/>
                </a:cubicBezTo>
                <a:cubicBezTo>
                  <a:pt x="7883502" y="5695501"/>
                  <a:pt x="7746868" y="5746487"/>
                  <a:pt x="7556497" y="5722227"/>
                </a:cubicBezTo>
                <a:cubicBezTo>
                  <a:pt x="7366127" y="5697967"/>
                  <a:pt x="7202924" y="5748709"/>
                  <a:pt x="6998222" y="5722227"/>
                </a:cubicBezTo>
                <a:cubicBezTo>
                  <a:pt x="6793521" y="5695745"/>
                  <a:pt x="6669169" y="5749243"/>
                  <a:pt x="6439947" y="5722227"/>
                </a:cubicBezTo>
                <a:cubicBezTo>
                  <a:pt x="6210725" y="5695211"/>
                  <a:pt x="6188382" y="5721246"/>
                  <a:pt x="6078711" y="5722227"/>
                </a:cubicBezTo>
                <a:cubicBezTo>
                  <a:pt x="5969040" y="5723208"/>
                  <a:pt x="5527862" y="5683728"/>
                  <a:pt x="5224879" y="5722227"/>
                </a:cubicBezTo>
                <a:cubicBezTo>
                  <a:pt x="4921896" y="5760726"/>
                  <a:pt x="4729422" y="5692801"/>
                  <a:pt x="4371047" y="5722227"/>
                </a:cubicBezTo>
                <a:cubicBezTo>
                  <a:pt x="4012672" y="5751653"/>
                  <a:pt x="4105017" y="5723347"/>
                  <a:pt x="4009810" y="5722227"/>
                </a:cubicBezTo>
                <a:cubicBezTo>
                  <a:pt x="3914603" y="5721107"/>
                  <a:pt x="3645009" y="5723324"/>
                  <a:pt x="3550054" y="5722227"/>
                </a:cubicBezTo>
                <a:cubicBezTo>
                  <a:pt x="3455099" y="5721130"/>
                  <a:pt x="3124597" y="5727159"/>
                  <a:pt x="2893261" y="5722227"/>
                </a:cubicBezTo>
                <a:cubicBezTo>
                  <a:pt x="2661925" y="5717295"/>
                  <a:pt x="2343077" y="5701539"/>
                  <a:pt x="2137948" y="5722227"/>
                </a:cubicBezTo>
                <a:cubicBezTo>
                  <a:pt x="1932819" y="5742915"/>
                  <a:pt x="1693233" y="5733214"/>
                  <a:pt x="1579673" y="5722227"/>
                </a:cubicBezTo>
                <a:cubicBezTo>
                  <a:pt x="1466114" y="5711240"/>
                  <a:pt x="1044435" y="5724184"/>
                  <a:pt x="594482" y="5722227"/>
                </a:cubicBezTo>
                <a:cubicBezTo>
                  <a:pt x="328734" y="5686479"/>
                  <a:pt x="-66657" y="5424823"/>
                  <a:pt x="0" y="5127745"/>
                </a:cubicBezTo>
                <a:cubicBezTo>
                  <a:pt x="-35087" y="4972394"/>
                  <a:pt x="-19370" y="4652638"/>
                  <a:pt x="0" y="4389471"/>
                </a:cubicBezTo>
                <a:cubicBezTo>
                  <a:pt x="19370" y="4126304"/>
                  <a:pt x="-21113" y="3933106"/>
                  <a:pt x="0" y="3787194"/>
                </a:cubicBezTo>
                <a:cubicBezTo>
                  <a:pt x="21113" y="3641282"/>
                  <a:pt x="19216" y="3402544"/>
                  <a:pt x="0" y="3139585"/>
                </a:cubicBezTo>
                <a:cubicBezTo>
                  <a:pt x="-19216" y="2876626"/>
                  <a:pt x="-14413" y="2787638"/>
                  <a:pt x="0" y="2582642"/>
                </a:cubicBezTo>
                <a:cubicBezTo>
                  <a:pt x="14413" y="2377646"/>
                  <a:pt x="33464" y="2134599"/>
                  <a:pt x="0" y="1844367"/>
                </a:cubicBezTo>
                <a:cubicBezTo>
                  <a:pt x="-33464" y="1554136"/>
                  <a:pt x="25477" y="1493251"/>
                  <a:pt x="0" y="1332756"/>
                </a:cubicBezTo>
                <a:cubicBezTo>
                  <a:pt x="-25477" y="1172261"/>
                  <a:pt x="17540" y="876667"/>
                  <a:pt x="0" y="594482"/>
                </a:cubicBezTo>
                <a:close/>
              </a:path>
              <a:path w="11040872" h="5722227" stroke="0" extrusionOk="0">
                <a:moveTo>
                  <a:pt x="0" y="594482"/>
                </a:moveTo>
                <a:cubicBezTo>
                  <a:pt x="-37935" y="242760"/>
                  <a:pt x="194077" y="27054"/>
                  <a:pt x="594482" y="0"/>
                </a:cubicBezTo>
                <a:cubicBezTo>
                  <a:pt x="773932" y="-24550"/>
                  <a:pt x="1057890" y="25913"/>
                  <a:pt x="1448314" y="0"/>
                </a:cubicBezTo>
                <a:cubicBezTo>
                  <a:pt x="1838738" y="-25913"/>
                  <a:pt x="1797328" y="9502"/>
                  <a:pt x="2006589" y="0"/>
                </a:cubicBezTo>
                <a:cubicBezTo>
                  <a:pt x="2215851" y="-9502"/>
                  <a:pt x="2305839" y="-2636"/>
                  <a:pt x="2466345" y="0"/>
                </a:cubicBezTo>
                <a:cubicBezTo>
                  <a:pt x="2626851" y="2636"/>
                  <a:pt x="3037147" y="20740"/>
                  <a:pt x="3221657" y="0"/>
                </a:cubicBezTo>
                <a:cubicBezTo>
                  <a:pt x="3406167" y="-20740"/>
                  <a:pt x="3611889" y="-6653"/>
                  <a:pt x="3779932" y="0"/>
                </a:cubicBezTo>
                <a:cubicBezTo>
                  <a:pt x="3947975" y="6653"/>
                  <a:pt x="4422439" y="33567"/>
                  <a:pt x="4633764" y="0"/>
                </a:cubicBezTo>
                <a:cubicBezTo>
                  <a:pt x="4845089" y="-33567"/>
                  <a:pt x="4901367" y="-8717"/>
                  <a:pt x="5093520" y="0"/>
                </a:cubicBezTo>
                <a:cubicBezTo>
                  <a:pt x="5285673" y="8717"/>
                  <a:pt x="5570621" y="653"/>
                  <a:pt x="5947352" y="0"/>
                </a:cubicBezTo>
                <a:cubicBezTo>
                  <a:pt x="6324083" y="-653"/>
                  <a:pt x="6209930" y="13850"/>
                  <a:pt x="6308589" y="0"/>
                </a:cubicBezTo>
                <a:cubicBezTo>
                  <a:pt x="6407248" y="-13850"/>
                  <a:pt x="6752695" y="30990"/>
                  <a:pt x="6965383" y="0"/>
                </a:cubicBezTo>
                <a:cubicBezTo>
                  <a:pt x="7178071" y="-30990"/>
                  <a:pt x="7443480" y="-17327"/>
                  <a:pt x="7622176" y="0"/>
                </a:cubicBezTo>
                <a:cubicBezTo>
                  <a:pt x="7800872" y="17327"/>
                  <a:pt x="7990906" y="27729"/>
                  <a:pt x="8180451" y="0"/>
                </a:cubicBezTo>
                <a:cubicBezTo>
                  <a:pt x="8369996" y="-27729"/>
                  <a:pt x="8845868" y="-13192"/>
                  <a:pt x="9034283" y="0"/>
                </a:cubicBezTo>
                <a:cubicBezTo>
                  <a:pt x="9222698" y="13192"/>
                  <a:pt x="9517603" y="-10499"/>
                  <a:pt x="9888115" y="0"/>
                </a:cubicBezTo>
                <a:cubicBezTo>
                  <a:pt x="10258627" y="10499"/>
                  <a:pt x="10316781" y="14930"/>
                  <a:pt x="10446390" y="0"/>
                </a:cubicBezTo>
                <a:cubicBezTo>
                  <a:pt x="10718440" y="-53019"/>
                  <a:pt x="11013962" y="225931"/>
                  <a:pt x="11040872" y="594482"/>
                </a:cubicBezTo>
                <a:cubicBezTo>
                  <a:pt x="11043451" y="904574"/>
                  <a:pt x="11020776" y="1089158"/>
                  <a:pt x="11040872" y="1287424"/>
                </a:cubicBezTo>
                <a:cubicBezTo>
                  <a:pt x="11060968" y="1485690"/>
                  <a:pt x="11051926" y="1673788"/>
                  <a:pt x="11040872" y="1799035"/>
                </a:cubicBezTo>
                <a:cubicBezTo>
                  <a:pt x="11029818" y="1924282"/>
                  <a:pt x="11054623" y="2135970"/>
                  <a:pt x="11040872" y="2355978"/>
                </a:cubicBezTo>
                <a:cubicBezTo>
                  <a:pt x="11027121" y="2575986"/>
                  <a:pt x="11013030" y="2749477"/>
                  <a:pt x="11040872" y="3094253"/>
                </a:cubicBezTo>
                <a:cubicBezTo>
                  <a:pt x="11068714" y="3439030"/>
                  <a:pt x="11029506" y="3525085"/>
                  <a:pt x="11040872" y="3741862"/>
                </a:cubicBezTo>
                <a:cubicBezTo>
                  <a:pt x="11052238" y="3958639"/>
                  <a:pt x="11021397" y="4116679"/>
                  <a:pt x="11040872" y="4298805"/>
                </a:cubicBezTo>
                <a:cubicBezTo>
                  <a:pt x="11060347" y="4480931"/>
                  <a:pt x="11022539" y="4900124"/>
                  <a:pt x="11040872" y="5127745"/>
                </a:cubicBezTo>
                <a:cubicBezTo>
                  <a:pt x="10974688" y="5452322"/>
                  <a:pt x="10793932" y="5738773"/>
                  <a:pt x="10446390" y="5722227"/>
                </a:cubicBezTo>
                <a:cubicBezTo>
                  <a:pt x="10272062" y="5749271"/>
                  <a:pt x="10063650" y="5719054"/>
                  <a:pt x="9789596" y="5722227"/>
                </a:cubicBezTo>
                <a:cubicBezTo>
                  <a:pt x="9515542" y="5725400"/>
                  <a:pt x="9521222" y="5705365"/>
                  <a:pt x="9329840" y="5722227"/>
                </a:cubicBezTo>
                <a:cubicBezTo>
                  <a:pt x="9138458" y="5739089"/>
                  <a:pt x="8905417" y="5705714"/>
                  <a:pt x="8574527" y="5722227"/>
                </a:cubicBezTo>
                <a:cubicBezTo>
                  <a:pt x="8243637" y="5738740"/>
                  <a:pt x="8277624" y="5741955"/>
                  <a:pt x="8114772" y="5722227"/>
                </a:cubicBezTo>
                <a:cubicBezTo>
                  <a:pt x="7951921" y="5702499"/>
                  <a:pt x="7640420" y="5738357"/>
                  <a:pt x="7359459" y="5722227"/>
                </a:cubicBezTo>
                <a:cubicBezTo>
                  <a:pt x="7078498" y="5706097"/>
                  <a:pt x="7122500" y="5736206"/>
                  <a:pt x="6998222" y="5722227"/>
                </a:cubicBezTo>
                <a:cubicBezTo>
                  <a:pt x="6873944" y="5708248"/>
                  <a:pt x="6584762" y="5737766"/>
                  <a:pt x="6242909" y="5722227"/>
                </a:cubicBezTo>
                <a:cubicBezTo>
                  <a:pt x="5901056" y="5706688"/>
                  <a:pt x="5911118" y="5710812"/>
                  <a:pt x="5783154" y="5722227"/>
                </a:cubicBezTo>
                <a:cubicBezTo>
                  <a:pt x="5655191" y="5733642"/>
                  <a:pt x="5585023" y="5732166"/>
                  <a:pt x="5421917" y="5722227"/>
                </a:cubicBezTo>
                <a:cubicBezTo>
                  <a:pt x="5258811" y="5712288"/>
                  <a:pt x="5178725" y="5705468"/>
                  <a:pt x="4962161" y="5722227"/>
                </a:cubicBezTo>
                <a:cubicBezTo>
                  <a:pt x="4745597" y="5738986"/>
                  <a:pt x="4430318" y="5744224"/>
                  <a:pt x="4206848" y="5722227"/>
                </a:cubicBezTo>
                <a:cubicBezTo>
                  <a:pt x="3983378" y="5700230"/>
                  <a:pt x="3911697" y="5735058"/>
                  <a:pt x="3747093" y="5722227"/>
                </a:cubicBezTo>
                <a:cubicBezTo>
                  <a:pt x="3582489" y="5709396"/>
                  <a:pt x="3545682" y="5704593"/>
                  <a:pt x="3385856" y="5722227"/>
                </a:cubicBezTo>
                <a:cubicBezTo>
                  <a:pt x="3226030" y="5739861"/>
                  <a:pt x="3029507" y="5730116"/>
                  <a:pt x="2926100" y="5722227"/>
                </a:cubicBezTo>
                <a:cubicBezTo>
                  <a:pt x="2822693" y="5714338"/>
                  <a:pt x="2554822" y="5699610"/>
                  <a:pt x="2367825" y="5722227"/>
                </a:cubicBezTo>
                <a:cubicBezTo>
                  <a:pt x="2180829" y="5744844"/>
                  <a:pt x="2002855" y="5738254"/>
                  <a:pt x="1711032" y="5722227"/>
                </a:cubicBezTo>
                <a:cubicBezTo>
                  <a:pt x="1419209" y="5706200"/>
                  <a:pt x="1407274" y="5738383"/>
                  <a:pt x="1251276" y="5722227"/>
                </a:cubicBezTo>
                <a:cubicBezTo>
                  <a:pt x="1095278" y="5706071"/>
                  <a:pt x="872658" y="5717760"/>
                  <a:pt x="594482" y="5722227"/>
                </a:cubicBezTo>
                <a:cubicBezTo>
                  <a:pt x="253293" y="5699246"/>
                  <a:pt x="-22323" y="5466443"/>
                  <a:pt x="0" y="5127745"/>
                </a:cubicBezTo>
                <a:cubicBezTo>
                  <a:pt x="-23138" y="4892853"/>
                  <a:pt x="-21399" y="4758867"/>
                  <a:pt x="0" y="4616134"/>
                </a:cubicBezTo>
                <a:cubicBezTo>
                  <a:pt x="21399" y="4473401"/>
                  <a:pt x="-2392" y="4140718"/>
                  <a:pt x="0" y="4013858"/>
                </a:cubicBezTo>
                <a:cubicBezTo>
                  <a:pt x="2392" y="3886998"/>
                  <a:pt x="-9073" y="3524231"/>
                  <a:pt x="0" y="3320916"/>
                </a:cubicBezTo>
                <a:cubicBezTo>
                  <a:pt x="9073" y="3117601"/>
                  <a:pt x="-20614" y="2922972"/>
                  <a:pt x="0" y="2763972"/>
                </a:cubicBezTo>
                <a:cubicBezTo>
                  <a:pt x="20614" y="2604972"/>
                  <a:pt x="5751" y="2418545"/>
                  <a:pt x="0" y="2116363"/>
                </a:cubicBezTo>
                <a:cubicBezTo>
                  <a:pt x="-5751" y="1814181"/>
                  <a:pt x="-23336" y="1771268"/>
                  <a:pt x="0" y="1604752"/>
                </a:cubicBezTo>
                <a:cubicBezTo>
                  <a:pt x="23336" y="1438236"/>
                  <a:pt x="-35446" y="1063211"/>
                  <a:pt x="0" y="594482"/>
                </a:cubicBezTo>
                <a:close/>
              </a:path>
            </a:pathLst>
          </a:custGeom>
          <a:solidFill>
            <a:schemeClr val="accent1"/>
          </a:solidFill>
          <a:ln w="25400">
            <a:solidFill>
              <a:schemeClr val="accent1"/>
            </a:solidFill>
            <a:round/>
            <a:extLst>
              <a:ext uri="{C807C97D-BFC1-408E-A445-0C87EB9F89A2}">
                <ask:lineSketchStyleProps xmlns:ask="http://schemas.microsoft.com/office/drawing/2018/sketchyshapes" sd="1219033472">
                  <a:prstGeom prst="roundRect">
                    <a:avLst>
                      <a:gd name="adj" fmla="val 1038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FA4C6FE-81AE-4163-86ED-2806E0E34B16}"/>
              </a:ext>
            </a:extLst>
          </p:cNvPr>
          <p:cNvSpPr>
            <a:spLocks noGrp="1"/>
          </p:cNvSpPr>
          <p:nvPr>
            <p:ph type="title"/>
          </p:nvPr>
        </p:nvSpPr>
        <p:spPr>
          <a:xfrm>
            <a:off x="1151467" y="887973"/>
            <a:ext cx="9889067" cy="1325563"/>
          </a:xfrm>
        </p:spPr>
        <p:txBody>
          <a:bodyPr>
            <a:normAutofit/>
          </a:bodyPr>
          <a:lstStyle/>
          <a:p>
            <a:pPr>
              <a:lnSpc>
                <a:spcPct val="90000"/>
              </a:lnSpc>
            </a:pPr>
            <a:r>
              <a:rPr lang="pt-BR" sz="4100" dirty="0">
                <a:solidFill>
                  <a:schemeClr val="bg1"/>
                </a:solidFill>
              </a:rPr>
              <a:t>1 - </a:t>
            </a:r>
            <a:r>
              <a:rPr lang="pt-BR" sz="4100" b="1" dirty="0">
                <a:solidFill>
                  <a:schemeClr val="bg1"/>
                </a:solidFill>
              </a:rPr>
              <a:t>  </a:t>
            </a:r>
            <a:r>
              <a:rPr lang="pt-BR" b="1" dirty="0"/>
              <a:t>DEFININDO O TERMO VERBO</a:t>
            </a:r>
            <a:endParaRPr lang="pt-BR" sz="4100" dirty="0">
              <a:solidFill>
                <a:schemeClr val="bg1"/>
              </a:solidFill>
            </a:endParaRPr>
          </a:p>
        </p:txBody>
      </p:sp>
      <p:sp>
        <p:nvSpPr>
          <p:cNvPr id="12" name="Rectangle 6">
            <a:extLst>
              <a:ext uri="{FF2B5EF4-FFF2-40B4-BE49-F238E27FC236}">
                <a16:creationId xmlns:a16="http://schemas.microsoft.com/office/drawing/2014/main" id="{6D7E5B0F-5185-440A-8222-321C1D118A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092" y="2325880"/>
            <a:ext cx="9957816" cy="18288"/>
          </a:xfrm>
          <a:custGeom>
            <a:avLst/>
            <a:gdLst>
              <a:gd name="connsiteX0" fmla="*/ 0 w 9957816"/>
              <a:gd name="connsiteY0" fmla="*/ 0 h 18288"/>
              <a:gd name="connsiteX1" fmla="*/ 863011 w 9957816"/>
              <a:gd name="connsiteY1" fmla="*/ 0 h 18288"/>
              <a:gd name="connsiteX2" fmla="*/ 1327709 w 9957816"/>
              <a:gd name="connsiteY2" fmla="*/ 0 h 18288"/>
              <a:gd name="connsiteX3" fmla="*/ 2091141 w 9957816"/>
              <a:gd name="connsiteY3" fmla="*/ 0 h 18288"/>
              <a:gd name="connsiteX4" fmla="*/ 2555839 w 9957816"/>
              <a:gd name="connsiteY4" fmla="*/ 0 h 18288"/>
              <a:gd name="connsiteX5" fmla="*/ 3219694 w 9957816"/>
              <a:gd name="connsiteY5" fmla="*/ 0 h 18288"/>
              <a:gd name="connsiteX6" fmla="*/ 3983126 w 9957816"/>
              <a:gd name="connsiteY6" fmla="*/ 0 h 18288"/>
              <a:gd name="connsiteX7" fmla="*/ 4348246 w 9957816"/>
              <a:gd name="connsiteY7" fmla="*/ 0 h 18288"/>
              <a:gd name="connsiteX8" fmla="*/ 4713366 w 9957816"/>
              <a:gd name="connsiteY8" fmla="*/ 0 h 18288"/>
              <a:gd name="connsiteX9" fmla="*/ 5576377 w 9957816"/>
              <a:gd name="connsiteY9" fmla="*/ 0 h 18288"/>
              <a:gd name="connsiteX10" fmla="*/ 6240231 w 9957816"/>
              <a:gd name="connsiteY10" fmla="*/ 0 h 18288"/>
              <a:gd name="connsiteX11" fmla="*/ 6605351 w 9957816"/>
              <a:gd name="connsiteY11" fmla="*/ 0 h 18288"/>
              <a:gd name="connsiteX12" fmla="*/ 7269206 w 9957816"/>
              <a:gd name="connsiteY12" fmla="*/ 0 h 18288"/>
              <a:gd name="connsiteX13" fmla="*/ 8132216 w 9957816"/>
              <a:gd name="connsiteY13" fmla="*/ 0 h 18288"/>
              <a:gd name="connsiteX14" fmla="*/ 8696493 w 9957816"/>
              <a:gd name="connsiteY14" fmla="*/ 0 h 18288"/>
              <a:gd name="connsiteX15" fmla="*/ 9260769 w 9957816"/>
              <a:gd name="connsiteY15" fmla="*/ 0 h 18288"/>
              <a:gd name="connsiteX16" fmla="*/ 9957816 w 9957816"/>
              <a:gd name="connsiteY16" fmla="*/ 0 h 18288"/>
              <a:gd name="connsiteX17" fmla="*/ 9957816 w 9957816"/>
              <a:gd name="connsiteY17" fmla="*/ 18288 h 18288"/>
              <a:gd name="connsiteX18" fmla="*/ 9293962 w 9957816"/>
              <a:gd name="connsiteY18" fmla="*/ 18288 h 18288"/>
              <a:gd name="connsiteX19" fmla="*/ 8530529 w 9957816"/>
              <a:gd name="connsiteY19" fmla="*/ 18288 h 18288"/>
              <a:gd name="connsiteX20" fmla="*/ 7767096 w 9957816"/>
              <a:gd name="connsiteY20" fmla="*/ 18288 h 18288"/>
              <a:gd name="connsiteX21" fmla="*/ 7302398 w 9957816"/>
              <a:gd name="connsiteY21" fmla="*/ 18288 h 18288"/>
              <a:gd name="connsiteX22" fmla="*/ 6439388 w 9957816"/>
              <a:gd name="connsiteY22" fmla="*/ 18288 h 18288"/>
              <a:gd name="connsiteX23" fmla="*/ 5775533 w 9957816"/>
              <a:gd name="connsiteY23" fmla="*/ 18288 h 18288"/>
              <a:gd name="connsiteX24" fmla="*/ 5410413 w 9957816"/>
              <a:gd name="connsiteY24" fmla="*/ 18288 h 18288"/>
              <a:gd name="connsiteX25" fmla="*/ 4746559 w 9957816"/>
              <a:gd name="connsiteY25" fmla="*/ 18288 h 18288"/>
              <a:gd name="connsiteX26" fmla="*/ 4182283 w 9957816"/>
              <a:gd name="connsiteY26" fmla="*/ 18288 h 18288"/>
              <a:gd name="connsiteX27" fmla="*/ 3618006 w 9957816"/>
              <a:gd name="connsiteY27" fmla="*/ 18288 h 18288"/>
              <a:gd name="connsiteX28" fmla="*/ 3053730 w 9957816"/>
              <a:gd name="connsiteY28" fmla="*/ 18288 h 18288"/>
              <a:gd name="connsiteX29" fmla="*/ 2489454 w 9957816"/>
              <a:gd name="connsiteY29" fmla="*/ 18288 h 18288"/>
              <a:gd name="connsiteX30" fmla="*/ 1726021 w 9957816"/>
              <a:gd name="connsiteY30" fmla="*/ 18288 h 18288"/>
              <a:gd name="connsiteX31" fmla="*/ 1062167 w 9957816"/>
              <a:gd name="connsiteY31" fmla="*/ 18288 h 18288"/>
              <a:gd name="connsiteX32" fmla="*/ 697047 w 9957816"/>
              <a:gd name="connsiteY32" fmla="*/ 18288 h 18288"/>
              <a:gd name="connsiteX33" fmla="*/ 0 w 9957816"/>
              <a:gd name="connsiteY33" fmla="*/ 18288 h 18288"/>
              <a:gd name="connsiteX34" fmla="*/ 0 w 9957816"/>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57816" h="18288" fill="none" extrusionOk="0">
                <a:moveTo>
                  <a:pt x="0" y="0"/>
                </a:moveTo>
                <a:cubicBezTo>
                  <a:pt x="258912" y="4528"/>
                  <a:pt x="602792" y="35413"/>
                  <a:pt x="863011" y="0"/>
                </a:cubicBezTo>
                <a:cubicBezTo>
                  <a:pt x="1123230" y="-35413"/>
                  <a:pt x="1110743" y="8950"/>
                  <a:pt x="1327709" y="0"/>
                </a:cubicBezTo>
                <a:cubicBezTo>
                  <a:pt x="1544675" y="-8950"/>
                  <a:pt x="1720121" y="-30004"/>
                  <a:pt x="2091141" y="0"/>
                </a:cubicBezTo>
                <a:cubicBezTo>
                  <a:pt x="2462161" y="30004"/>
                  <a:pt x="2325710" y="-22120"/>
                  <a:pt x="2555839" y="0"/>
                </a:cubicBezTo>
                <a:cubicBezTo>
                  <a:pt x="2785968" y="22120"/>
                  <a:pt x="2943172" y="14890"/>
                  <a:pt x="3219694" y="0"/>
                </a:cubicBezTo>
                <a:cubicBezTo>
                  <a:pt x="3496216" y="-14890"/>
                  <a:pt x="3789247" y="-1477"/>
                  <a:pt x="3983126" y="0"/>
                </a:cubicBezTo>
                <a:cubicBezTo>
                  <a:pt x="4177005" y="1477"/>
                  <a:pt x="4180112" y="16397"/>
                  <a:pt x="4348246" y="0"/>
                </a:cubicBezTo>
                <a:cubicBezTo>
                  <a:pt x="4516380" y="-16397"/>
                  <a:pt x="4601818" y="4117"/>
                  <a:pt x="4713366" y="0"/>
                </a:cubicBezTo>
                <a:cubicBezTo>
                  <a:pt x="4824914" y="-4117"/>
                  <a:pt x="5400642" y="663"/>
                  <a:pt x="5576377" y="0"/>
                </a:cubicBezTo>
                <a:cubicBezTo>
                  <a:pt x="5752112" y="-663"/>
                  <a:pt x="6036350" y="11452"/>
                  <a:pt x="6240231" y="0"/>
                </a:cubicBezTo>
                <a:cubicBezTo>
                  <a:pt x="6444112" y="-11452"/>
                  <a:pt x="6508667" y="-15154"/>
                  <a:pt x="6605351" y="0"/>
                </a:cubicBezTo>
                <a:cubicBezTo>
                  <a:pt x="6702035" y="15154"/>
                  <a:pt x="7096186" y="19291"/>
                  <a:pt x="7269206" y="0"/>
                </a:cubicBezTo>
                <a:cubicBezTo>
                  <a:pt x="7442227" y="-19291"/>
                  <a:pt x="7802902" y="39720"/>
                  <a:pt x="8132216" y="0"/>
                </a:cubicBezTo>
                <a:cubicBezTo>
                  <a:pt x="8461530" y="-39720"/>
                  <a:pt x="8551221" y="24341"/>
                  <a:pt x="8696493" y="0"/>
                </a:cubicBezTo>
                <a:cubicBezTo>
                  <a:pt x="8841765" y="-24341"/>
                  <a:pt x="9091257" y="15574"/>
                  <a:pt x="9260769" y="0"/>
                </a:cubicBezTo>
                <a:cubicBezTo>
                  <a:pt x="9430281" y="-15574"/>
                  <a:pt x="9809458" y="-15806"/>
                  <a:pt x="9957816" y="0"/>
                </a:cubicBezTo>
                <a:cubicBezTo>
                  <a:pt x="9958154" y="7640"/>
                  <a:pt x="9957366" y="11289"/>
                  <a:pt x="9957816" y="18288"/>
                </a:cubicBezTo>
                <a:cubicBezTo>
                  <a:pt x="9789958" y="23645"/>
                  <a:pt x="9437684" y="-10787"/>
                  <a:pt x="9293962" y="18288"/>
                </a:cubicBezTo>
                <a:cubicBezTo>
                  <a:pt x="9150240" y="47363"/>
                  <a:pt x="8858466" y="6899"/>
                  <a:pt x="8530529" y="18288"/>
                </a:cubicBezTo>
                <a:cubicBezTo>
                  <a:pt x="8202592" y="29677"/>
                  <a:pt x="8042036" y="-12845"/>
                  <a:pt x="7767096" y="18288"/>
                </a:cubicBezTo>
                <a:cubicBezTo>
                  <a:pt x="7492156" y="49421"/>
                  <a:pt x="7464764" y="38557"/>
                  <a:pt x="7302398" y="18288"/>
                </a:cubicBezTo>
                <a:cubicBezTo>
                  <a:pt x="7140032" y="-1981"/>
                  <a:pt x="6674139" y="-20177"/>
                  <a:pt x="6439388" y="18288"/>
                </a:cubicBezTo>
                <a:cubicBezTo>
                  <a:pt x="6204637" y="56753"/>
                  <a:pt x="6044763" y="2398"/>
                  <a:pt x="5775533" y="18288"/>
                </a:cubicBezTo>
                <a:cubicBezTo>
                  <a:pt x="5506303" y="34178"/>
                  <a:pt x="5528640" y="8636"/>
                  <a:pt x="5410413" y="18288"/>
                </a:cubicBezTo>
                <a:cubicBezTo>
                  <a:pt x="5292186" y="27940"/>
                  <a:pt x="4880771" y="-3659"/>
                  <a:pt x="4746559" y="18288"/>
                </a:cubicBezTo>
                <a:cubicBezTo>
                  <a:pt x="4612347" y="40235"/>
                  <a:pt x="4346390" y="46329"/>
                  <a:pt x="4182283" y="18288"/>
                </a:cubicBezTo>
                <a:cubicBezTo>
                  <a:pt x="4018176" y="-9753"/>
                  <a:pt x="3743247" y="40654"/>
                  <a:pt x="3618006" y="18288"/>
                </a:cubicBezTo>
                <a:cubicBezTo>
                  <a:pt x="3492765" y="-4078"/>
                  <a:pt x="3201495" y="15624"/>
                  <a:pt x="3053730" y="18288"/>
                </a:cubicBezTo>
                <a:cubicBezTo>
                  <a:pt x="2905965" y="20952"/>
                  <a:pt x="2770855" y="10382"/>
                  <a:pt x="2489454" y="18288"/>
                </a:cubicBezTo>
                <a:cubicBezTo>
                  <a:pt x="2208053" y="26194"/>
                  <a:pt x="1999579" y="12705"/>
                  <a:pt x="1726021" y="18288"/>
                </a:cubicBezTo>
                <a:cubicBezTo>
                  <a:pt x="1452463" y="23871"/>
                  <a:pt x="1261725" y="2423"/>
                  <a:pt x="1062167" y="18288"/>
                </a:cubicBezTo>
                <a:cubicBezTo>
                  <a:pt x="862609" y="34153"/>
                  <a:pt x="828837" y="34680"/>
                  <a:pt x="697047" y="18288"/>
                </a:cubicBezTo>
                <a:cubicBezTo>
                  <a:pt x="565257" y="1896"/>
                  <a:pt x="290333" y="-12656"/>
                  <a:pt x="0" y="18288"/>
                </a:cubicBezTo>
                <a:cubicBezTo>
                  <a:pt x="-82" y="11708"/>
                  <a:pt x="-178" y="8956"/>
                  <a:pt x="0" y="0"/>
                </a:cubicBezTo>
                <a:close/>
              </a:path>
              <a:path w="9957816" h="18288" stroke="0" extrusionOk="0">
                <a:moveTo>
                  <a:pt x="0" y="0"/>
                </a:moveTo>
                <a:cubicBezTo>
                  <a:pt x="239894" y="-13568"/>
                  <a:pt x="444306" y="20490"/>
                  <a:pt x="564276" y="0"/>
                </a:cubicBezTo>
                <a:cubicBezTo>
                  <a:pt x="684246" y="-20490"/>
                  <a:pt x="829702" y="-16311"/>
                  <a:pt x="929396" y="0"/>
                </a:cubicBezTo>
                <a:cubicBezTo>
                  <a:pt x="1029090" y="16311"/>
                  <a:pt x="1434080" y="4599"/>
                  <a:pt x="1792407" y="0"/>
                </a:cubicBezTo>
                <a:cubicBezTo>
                  <a:pt x="2150734" y="-4599"/>
                  <a:pt x="2230922" y="-3217"/>
                  <a:pt x="2356683" y="0"/>
                </a:cubicBezTo>
                <a:cubicBezTo>
                  <a:pt x="2482444" y="3217"/>
                  <a:pt x="2727176" y="10118"/>
                  <a:pt x="2920959" y="0"/>
                </a:cubicBezTo>
                <a:cubicBezTo>
                  <a:pt x="3114742" y="-10118"/>
                  <a:pt x="3583268" y="6126"/>
                  <a:pt x="3783970" y="0"/>
                </a:cubicBezTo>
                <a:cubicBezTo>
                  <a:pt x="3984672" y="-6126"/>
                  <a:pt x="4119530" y="12121"/>
                  <a:pt x="4248668" y="0"/>
                </a:cubicBezTo>
                <a:cubicBezTo>
                  <a:pt x="4377806" y="-12121"/>
                  <a:pt x="4830370" y="39306"/>
                  <a:pt x="5111679" y="0"/>
                </a:cubicBezTo>
                <a:cubicBezTo>
                  <a:pt x="5392988" y="-39306"/>
                  <a:pt x="5595981" y="-37432"/>
                  <a:pt x="5974690" y="0"/>
                </a:cubicBezTo>
                <a:cubicBezTo>
                  <a:pt x="6353399" y="37432"/>
                  <a:pt x="6382398" y="-32218"/>
                  <a:pt x="6638544" y="0"/>
                </a:cubicBezTo>
                <a:cubicBezTo>
                  <a:pt x="6894690" y="32218"/>
                  <a:pt x="7107197" y="-8479"/>
                  <a:pt x="7501555" y="0"/>
                </a:cubicBezTo>
                <a:cubicBezTo>
                  <a:pt x="7895913" y="8479"/>
                  <a:pt x="7913370" y="-2556"/>
                  <a:pt x="8065831" y="0"/>
                </a:cubicBezTo>
                <a:cubicBezTo>
                  <a:pt x="8218292" y="2556"/>
                  <a:pt x="8391465" y="4509"/>
                  <a:pt x="8630107" y="0"/>
                </a:cubicBezTo>
                <a:cubicBezTo>
                  <a:pt x="8868749" y="-4509"/>
                  <a:pt x="9078381" y="-9348"/>
                  <a:pt x="9393540" y="0"/>
                </a:cubicBezTo>
                <a:cubicBezTo>
                  <a:pt x="9708699" y="9348"/>
                  <a:pt x="9789190" y="-16759"/>
                  <a:pt x="9957816" y="0"/>
                </a:cubicBezTo>
                <a:cubicBezTo>
                  <a:pt x="9957941" y="4395"/>
                  <a:pt x="9957741" y="9776"/>
                  <a:pt x="9957816" y="18288"/>
                </a:cubicBezTo>
                <a:cubicBezTo>
                  <a:pt x="9649812" y="40651"/>
                  <a:pt x="9486007" y="41594"/>
                  <a:pt x="9194383" y="18288"/>
                </a:cubicBezTo>
                <a:cubicBezTo>
                  <a:pt x="8902759" y="-5018"/>
                  <a:pt x="8744094" y="43814"/>
                  <a:pt x="8530529" y="18288"/>
                </a:cubicBezTo>
                <a:cubicBezTo>
                  <a:pt x="8316964" y="-7238"/>
                  <a:pt x="8282371" y="24093"/>
                  <a:pt x="8165409" y="18288"/>
                </a:cubicBezTo>
                <a:cubicBezTo>
                  <a:pt x="8048447" y="12483"/>
                  <a:pt x="7851788" y="12040"/>
                  <a:pt x="7700711" y="18288"/>
                </a:cubicBezTo>
                <a:cubicBezTo>
                  <a:pt x="7549634" y="24536"/>
                  <a:pt x="7127225" y="27915"/>
                  <a:pt x="6837700" y="18288"/>
                </a:cubicBezTo>
                <a:cubicBezTo>
                  <a:pt x="6548175" y="8661"/>
                  <a:pt x="6330711" y="50037"/>
                  <a:pt x="6173846" y="18288"/>
                </a:cubicBezTo>
                <a:cubicBezTo>
                  <a:pt x="6016981" y="-13461"/>
                  <a:pt x="5930031" y="15985"/>
                  <a:pt x="5709148" y="18288"/>
                </a:cubicBezTo>
                <a:cubicBezTo>
                  <a:pt x="5488265" y="20591"/>
                  <a:pt x="5372997" y="43097"/>
                  <a:pt x="5045293" y="18288"/>
                </a:cubicBezTo>
                <a:cubicBezTo>
                  <a:pt x="4717590" y="-6521"/>
                  <a:pt x="4829875" y="6803"/>
                  <a:pt x="4680174" y="18288"/>
                </a:cubicBezTo>
                <a:cubicBezTo>
                  <a:pt x="4530473" y="29773"/>
                  <a:pt x="4441300" y="27030"/>
                  <a:pt x="4315054" y="18288"/>
                </a:cubicBezTo>
                <a:cubicBezTo>
                  <a:pt x="4188808" y="9546"/>
                  <a:pt x="3846162" y="4446"/>
                  <a:pt x="3651199" y="18288"/>
                </a:cubicBezTo>
                <a:cubicBezTo>
                  <a:pt x="3456236" y="32130"/>
                  <a:pt x="3412656" y="-1324"/>
                  <a:pt x="3186501" y="18288"/>
                </a:cubicBezTo>
                <a:cubicBezTo>
                  <a:pt x="2960346" y="37900"/>
                  <a:pt x="2783091" y="19872"/>
                  <a:pt x="2423069" y="18288"/>
                </a:cubicBezTo>
                <a:cubicBezTo>
                  <a:pt x="2063047" y="16704"/>
                  <a:pt x="2066062" y="18692"/>
                  <a:pt x="1958370" y="18288"/>
                </a:cubicBezTo>
                <a:cubicBezTo>
                  <a:pt x="1850678" y="17884"/>
                  <a:pt x="1403255" y="47471"/>
                  <a:pt x="1194938" y="18288"/>
                </a:cubicBezTo>
                <a:cubicBezTo>
                  <a:pt x="986621" y="-10895"/>
                  <a:pt x="986435" y="4670"/>
                  <a:pt x="829818" y="18288"/>
                </a:cubicBezTo>
                <a:cubicBezTo>
                  <a:pt x="673201" y="31906"/>
                  <a:pt x="178831" y="-2639"/>
                  <a:pt x="0" y="18288"/>
                </a:cubicBezTo>
                <a:cubicBezTo>
                  <a:pt x="-504" y="12101"/>
                  <a:pt x="-591" y="7719"/>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ço Reservado para Conteúdo 2">
            <a:extLst>
              <a:ext uri="{FF2B5EF4-FFF2-40B4-BE49-F238E27FC236}">
                <a16:creationId xmlns:a16="http://schemas.microsoft.com/office/drawing/2014/main" id="{85487DD9-5B87-49F2-8C82-B383A2419B05}"/>
              </a:ext>
            </a:extLst>
          </p:cNvPr>
          <p:cNvSpPr>
            <a:spLocks noGrp="1"/>
          </p:cNvSpPr>
          <p:nvPr>
            <p:ph idx="1"/>
          </p:nvPr>
        </p:nvSpPr>
        <p:spPr>
          <a:xfrm>
            <a:off x="1151467" y="2607733"/>
            <a:ext cx="9889067" cy="3285067"/>
          </a:xfrm>
        </p:spPr>
        <p:style>
          <a:lnRef idx="0">
            <a:scrgbClr r="0" g="0" b="0"/>
          </a:lnRef>
          <a:fillRef idx="0">
            <a:scrgbClr r="0" g="0" b="0"/>
          </a:fillRef>
          <a:effectRef idx="0">
            <a:scrgbClr r="0" g="0" b="0"/>
          </a:effectRef>
          <a:fontRef idx="minor">
            <a:schemeClr val="lt1"/>
          </a:fontRef>
        </p:style>
        <p:txBody>
          <a:bodyPr>
            <a:normAutofit/>
          </a:bodyPr>
          <a:lstStyle/>
          <a:p>
            <a:r>
              <a:rPr lang="pt-BR" dirty="0">
                <a:solidFill>
                  <a:schemeClr val="bg1"/>
                </a:solidFill>
                <a:latin typeface="Open Sans" panose="020B0606030504020204" pitchFamily="34" charset="0"/>
              </a:rPr>
              <a:t>Um dos temas centrais do Evangelho de João é o uso da expressão “Verbo”, no início de seu relato, a encontramos por quatro vezes. Mas o que João tinha em mente quando usou esta expressão? Qual é a verdade a ser transmitida?</a:t>
            </a:r>
          </a:p>
        </p:txBody>
      </p:sp>
    </p:spTree>
    <p:extLst>
      <p:ext uri="{BB962C8B-B14F-4D97-AF65-F5344CB8AC3E}">
        <p14:creationId xmlns:p14="http://schemas.microsoft.com/office/powerpoint/2010/main" val="2032303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36000" decel="64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0-#ppt_w/2"/>
                                          </p:val>
                                        </p:tav>
                                        <p:tav tm="100000">
                                          <p:val>
                                            <p:strVal val="#ppt_x"/>
                                          </p:val>
                                        </p:tav>
                                      </p:tavLst>
                                    </p:anim>
                                    <p:anim calcmode="lin" valueType="num">
                                      <p:cBhvr additive="base">
                                        <p:cTn id="8"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20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theme/theme1.xml><?xml version="1.0" encoding="utf-8"?>
<a:theme xmlns:a="http://schemas.openxmlformats.org/drawingml/2006/main" name="SketchyVTI">
  <a:themeElements>
    <a:clrScheme name="SketchyVTI">
      <a:dk1>
        <a:sysClr val="windowText" lastClr="000000"/>
      </a:dk1>
      <a:lt1>
        <a:sysClr val="window" lastClr="FFFFFF"/>
      </a:lt1>
      <a:dk2>
        <a:srgbClr val="39302A"/>
      </a:dk2>
      <a:lt2>
        <a:srgbClr val="E5DEDB"/>
      </a:lt2>
      <a:accent1>
        <a:srgbClr val="E4650E"/>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Custom 2">
      <a:majorFont>
        <a:latin typeface="Modern Love"/>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2710CB3-671E-4185-8011-00441523A80E}">
  <we:reference id="wa104380907" version="1.0.0.0" store="pt-BR" storeType="OMEX"/>
  <we:alternateReferences>
    <we:reference id="WA104380907" version="1.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1695</TotalTime>
  <Words>1318</Words>
  <Application>Microsoft Office PowerPoint</Application>
  <PresentationFormat>Widescreen</PresentationFormat>
  <Paragraphs>41</Paragraphs>
  <Slides>17</Slides>
  <Notes>0</Notes>
  <HiddenSlides>1</HiddenSlides>
  <MMClips>0</MMClips>
  <ScaleCrop>false</ScaleCrop>
  <HeadingPairs>
    <vt:vector size="6" baseType="variant">
      <vt:variant>
        <vt:lpstr>Fontes usadas</vt:lpstr>
      </vt:variant>
      <vt:variant>
        <vt:i4>8</vt:i4>
      </vt:variant>
      <vt:variant>
        <vt:lpstr>Tema</vt:lpstr>
      </vt:variant>
      <vt:variant>
        <vt:i4>1</vt:i4>
      </vt:variant>
      <vt:variant>
        <vt:lpstr>Títulos de slides</vt:lpstr>
      </vt:variant>
      <vt:variant>
        <vt:i4>17</vt:i4>
      </vt:variant>
    </vt:vector>
  </HeadingPairs>
  <TitlesOfParts>
    <vt:vector size="26" baseType="lpstr">
      <vt:lpstr>Arial</vt:lpstr>
      <vt:lpstr>Calibri</vt:lpstr>
      <vt:lpstr>Georgia</vt:lpstr>
      <vt:lpstr>Modern Love</vt:lpstr>
      <vt:lpstr>Open Sans</vt:lpstr>
      <vt:lpstr>Source Sans Pro</vt:lpstr>
      <vt:lpstr>The Hand</vt:lpstr>
      <vt:lpstr>Verdana</vt:lpstr>
      <vt:lpstr>SketchyVTI</vt:lpstr>
      <vt:lpstr>Lição 12: O Evangelho do Verbo</vt:lpstr>
      <vt:lpstr>Dica de leitura</vt:lpstr>
      <vt:lpstr>Apresentação do PowerPoint</vt:lpstr>
      <vt:lpstr>Pré Textual</vt:lpstr>
      <vt:lpstr>📘 LEITURA SEMANAL</vt:lpstr>
      <vt:lpstr>Apresentação do PowerPoint</vt:lpstr>
      <vt:lpstr>Introdução:</vt:lpstr>
      <vt:lpstr>Apresentação do PowerPoint</vt:lpstr>
      <vt:lpstr>1 -   DEFININDO O TERMO VERBO</vt:lpstr>
      <vt:lpstr>1 -     DEFININDO O TERMO VERBO</vt:lpstr>
      <vt:lpstr> 2- O AUTOR E SEUS PROPÓSITOS </vt:lpstr>
      <vt:lpstr>2. O AUTOR E SEUS PROPÓSITOS</vt:lpstr>
      <vt:lpstr>3-   O CONTEÚDO DO EVANGELHO DE JOÃO</vt:lpstr>
      <vt:lpstr>3. O CONTEÚDO DO EVANGELHO DE JOÃO</vt:lpstr>
      <vt:lpstr>CONCLUSÃO</vt:lpstr>
      <vt:lpstr>Apresentação do PowerPoint</vt:lpstr>
      <vt:lpstr>Referências bibliográficas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Julio César Pereira</dc:creator>
  <cp:lastModifiedBy>Julio César Pereira</cp:lastModifiedBy>
  <cp:revision>104</cp:revision>
  <dcterms:created xsi:type="dcterms:W3CDTF">2021-04-02T16:10:02Z</dcterms:created>
  <dcterms:modified xsi:type="dcterms:W3CDTF">2021-06-17T19:14:56Z</dcterms:modified>
</cp:coreProperties>
</file>